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407" r:id="rId3"/>
    <p:sldId id="270" r:id="rId4"/>
    <p:sldId id="257" r:id="rId5"/>
    <p:sldId id="289" r:id="rId6"/>
    <p:sldId id="258" r:id="rId7"/>
    <p:sldId id="290" r:id="rId8"/>
    <p:sldId id="260" r:id="rId9"/>
    <p:sldId id="261" r:id="rId10"/>
    <p:sldId id="291" r:id="rId11"/>
    <p:sldId id="292" r:id="rId12"/>
    <p:sldId id="294" r:id="rId13"/>
    <p:sldId id="295" r:id="rId14"/>
    <p:sldId id="263" r:id="rId15"/>
    <p:sldId id="302" r:id="rId16"/>
    <p:sldId id="300" r:id="rId17"/>
    <p:sldId id="303" r:id="rId18"/>
    <p:sldId id="304"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87956" autoAdjust="0"/>
  </p:normalViewPr>
  <p:slideViewPr>
    <p:cSldViewPr snapToGrid="0">
      <p:cViewPr varScale="1">
        <p:scale>
          <a:sx n="70" d="100"/>
          <a:sy n="70" d="100"/>
        </p:scale>
        <p:origin x="35"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3B57C-C65B-49F0-A9FE-007F0438E9B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608D96ED-EC81-4200-81D4-E5B56F7EBE86}">
      <dgm:prSet phldrT="[Text]" custT="1"/>
      <dgm:spPr/>
      <dgm:t>
        <a:bodyPr/>
        <a:lstStyle/>
        <a:p>
          <a:r>
            <a:rPr lang="en-US" sz="1400" dirty="0"/>
            <a:t>Web Scraping</a:t>
          </a:r>
        </a:p>
      </dgm:t>
    </dgm:pt>
    <dgm:pt modelId="{57FB3CC5-0215-4DE0-9252-194E57A02DE2}" type="parTrans" cxnId="{065BC7BA-3FA0-418C-A757-69685C730838}">
      <dgm:prSet/>
      <dgm:spPr/>
      <dgm:t>
        <a:bodyPr/>
        <a:lstStyle/>
        <a:p>
          <a:endParaRPr lang="en-US"/>
        </a:p>
      </dgm:t>
    </dgm:pt>
    <dgm:pt modelId="{0D3DFC8B-F3EB-4668-BF02-50D9D977CCFB}" type="sibTrans" cxnId="{065BC7BA-3FA0-418C-A757-69685C730838}">
      <dgm:prSet/>
      <dgm:spPr/>
      <dgm:t>
        <a:bodyPr/>
        <a:lstStyle/>
        <a:p>
          <a:endParaRPr lang="en-US"/>
        </a:p>
      </dgm:t>
    </dgm:pt>
    <dgm:pt modelId="{0424B58E-F456-438E-9C61-C7D05248C74F}">
      <dgm:prSet phldrT="[Text]"/>
      <dgm:spPr/>
      <dgm:t>
        <a:bodyPr/>
        <a:lstStyle/>
        <a:p>
          <a:r>
            <a:rPr lang="en-US" dirty="0"/>
            <a:t>Write scripts for each individual website </a:t>
          </a:r>
        </a:p>
      </dgm:t>
    </dgm:pt>
    <dgm:pt modelId="{E9CE8F5D-CE69-4CDA-9D88-CD2B0D9237F5}" type="parTrans" cxnId="{D3B1C4BF-B028-4856-BEB5-43044F15A6CC}">
      <dgm:prSet/>
      <dgm:spPr/>
      <dgm:t>
        <a:bodyPr/>
        <a:lstStyle/>
        <a:p>
          <a:endParaRPr lang="en-US"/>
        </a:p>
      </dgm:t>
    </dgm:pt>
    <dgm:pt modelId="{8815DB74-A00D-4367-A4C4-6D8DEE749CA5}" type="sibTrans" cxnId="{D3B1C4BF-B028-4856-BEB5-43044F15A6CC}">
      <dgm:prSet/>
      <dgm:spPr/>
      <dgm:t>
        <a:bodyPr/>
        <a:lstStyle/>
        <a:p>
          <a:endParaRPr lang="en-US"/>
        </a:p>
      </dgm:t>
    </dgm:pt>
    <dgm:pt modelId="{5C71F8A0-2DA9-4AB2-A689-15DB89F8DDC2}">
      <dgm:prSet phldrT="[Text]"/>
      <dgm:spPr/>
      <dgm:t>
        <a:bodyPr/>
        <a:lstStyle/>
        <a:p>
          <a:r>
            <a:rPr lang="en-US" dirty="0"/>
            <a:t>Labor intensive</a:t>
          </a:r>
        </a:p>
      </dgm:t>
    </dgm:pt>
    <dgm:pt modelId="{47A5E8D6-B7F3-443B-AE85-8851E1895F89}" type="parTrans" cxnId="{CD29A894-FE74-4B59-8176-5B0072C16D34}">
      <dgm:prSet/>
      <dgm:spPr/>
      <dgm:t>
        <a:bodyPr/>
        <a:lstStyle/>
        <a:p>
          <a:endParaRPr lang="en-US"/>
        </a:p>
      </dgm:t>
    </dgm:pt>
    <dgm:pt modelId="{25756F69-DBE3-4588-8EBB-DEF71DA5478F}" type="sibTrans" cxnId="{CD29A894-FE74-4B59-8176-5B0072C16D34}">
      <dgm:prSet/>
      <dgm:spPr/>
      <dgm:t>
        <a:bodyPr/>
        <a:lstStyle/>
        <a:p>
          <a:endParaRPr lang="en-US"/>
        </a:p>
      </dgm:t>
    </dgm:pt>
    <dgm:pt modelId="{5DC4FF85-751C-40AA-9224-794ABB02B0DD}">
      <dgm:prSet phldrT="[Text]" custT="1"/>
      <dgm:spPr/>
      <dgm:t>
        <a:bodyPr/>
        <a:lstStyle/>
        <a:p>
          <a:r>
            <a:rPr lang="en-US" sz="1400" dirty="0"/>
            <a:t>Convert to Plain Text</a:t>
          </a:r>
        </a:p>
      </dgm:t>
    </dgm:pt>
    <dgm:pt modelId="{5CFBF02B-F2C3-4577-B4B3-4AA47F5A20FE}" type="parTrans" cxnId="{24094B1B-F6E5-4185-805E-4196F2803602}">
      <dgm:prSet/>
      <dgm:spPr/>
      <dgm:t>
        <a:bodyPr/>
        <a:lstStyle/>
        <a:p>
          <a:endParaRPr lang="en-US"/>
        </a:p>
      </dgm:t>
    </dgm:pt>
    <dgm:pt modelId="{B227A8EE-23E5-42DB-972A-17A793B485AA}" type="sibTrans" cxnId="{24094B1B-F6E5-4185-805E-4196F2803602}">
      <dgm:prSet/>
      <dgm:spPr/>
      <dgm:t>
        <a:bodyPr/>
        <a:lstStyle/>
        <a:p>
          <a:endParaRPr lang="en-US"/>
        </a:p>
      </dgm:t>
    </dgm:pt>
    <dgm:pt modelId="{2C7FAE61-5E01-4DC3-921C-E5FC092C99E2}">
      <dgm:prSet phldrT="[Text]"/>
      <dgm:spPr/>
      <dgm:t>
        <a:bodyPr/>
        <a:lstStyle/>
        <a:p>
          <a:r>
            <a:rPr lang="en-US" dirty="0"/>
            <a:t>Convert PDF and HTML to text</a:t>
          </a:r>
        </a:p>
      </dgm:t>
    </dgm:pt>
    <dgm:pt modelId="{7B1EC3D2-EA58-4AE4-AD7E-ACCDE3C06723}" type="parTrans" cxnId="{2C980235-D804-4337-8F32-89E7E57127B9}">
      <dgm:prSet/>
      <dgm:spPr/>
      <dgm:t>
        <a:bodyPr/>
        <a:lstStyle/>
        <a:p>
          <a:endParaRPr lang="en-US"/>
        </a:p>
      </dgm:t>
    </dgm:pt>
    <dgm:pt modelId="{5C91E6B9-B07F-4F5B-A92D-410DCC7BEE6C}" type="sibTrans" cxnId="{2C980235-D804-4337-8F32-89E7E57127B9}">
      <dgm:prSet/>
      <dgm:spPr/>
      <dgm:t>
        <a:bodyPr/>
        <a:lstStyle/>
        <a:p>
          <a:endParaRPr lang="en-US"/>
        </a:p>
      </dgm:t>
    </dgm:pt>
    <dgm:pt modelId="{3C7D7C73-49B3-451F-A547-27D9801ECB27}">
      <dgm:prSet phldrT="[Text]"/>
      <dgm:spPr/>
      <dgm:t>
        <a:bodyPr/>
        <a:lstStyle/>
        <a:p>
          <a:r>
            <a:rPr lang="en-US" dirty="0"/>
            <a:t>Further clean the text</a:t>
          </a:r>
        </a:p>
      </dgm:t>
    </dgm:pt>
    <dgm:pt modelId="{38DD5263-8501-42B1-9669-7732394BDA5B}" type="parTrans" cxnId="{B05CC385-A5E8-4486-939F-ADF5B3942CCD}">
      <dgm:prSet/>
      <dgm:spPr/>
      <dgm:t>
        <a:bodyPr/>
        <a:lstStyle/>
        <a:p>
          <a:endParaRPr lang="en-US"/>
        </a:p>
      </dgm:t>
    </dgm:pt>
    <dgm:pt modelId="{F3D737E4-EB6D-4D1C-99D7-95682D38A20C}" type="sibTrans" cxnId="{B05CC385-A5E8-4486-939F-ADF5B3942CCD}">
      <dgm:prSet/>
      <dgm:spPr/>
      <dgm:t>
        <a:bodyPr/>
        <a:lstStyle/>
        <a:p>
          <a:endParaRPr lang="en-US"/>
        </a:p>
      </dgm:t>
    </dgm:pt>
    <dgm:pt modelId="{639A3721-64A0-4B85-B9CB-159C30C6279F}">
      <dgm:prSet phldrT="[Text]" custT="1"/>
      <dgm:spPr/>
      <dgm:t>
        <a:bodyPr/>
        <a:lstStyle/>
        <a:p>
          <a:r>
            <a:rPr lang="en-US" sz="1200" dirty="0"/>
            <a:t>Develop Database</a:t>
          </a:r>
        </a:p>
      </dgm:t>
    </dgm:pt>
    <dgm:pt modelId="{D9A563E1-EFBE-4F2A-A55F-640E61E259DD}" type="parTrans" cxnId="{51A48104-145D-4B66-9941-6E4178352C10}">
      <dgm:prSet/>
      <dgm:spPr/>
      <dgm:t>
        <a:bodyPr/>
        <a:lstStyle/>
        <a:p>
          <a:endParaRPr lang="en-US"/>
        </a:p>
      </dgm:t>
    </dgm:pt>
    <dgm:pt modelId="{EC7305C6-DC18-46D3-9876-342721631724}" type="sibTrans" cxnId="{51A48104-145D-4B66-9941-6E4178352C10}">
      <dgm:prSet/>
      <dgm:spPr/>
      <dgm:t>
        <a:bodyPr/>
        <a:lstStyle/>
        <a:p>
          <a:endParaRPr lang="en-US"/>
        </a:p>
      </dgm:t>
    </dgm:pt>
    <dgm:pt modelId="{C6611714-0477-4E2A-8039-C777C5D6E50F}">
      <dgm:prSet phldrT="[Text]"/>
      <dgm:spPr/>
      <dgm:t>
        <a:bodyPr/>
        <a:lstStyle/>
        <a:p>
          <a:r>
            <a:rPr lang="en-US" dirty="0"/>
            <a:t>Load text into the database</a:t>
          </a:r>
        </a:p>
      </dgm:t>
    </dgm:pt>
    <dgm:pt modelId="{ABAFCE67-A5B2-4E18-9644-9A2E25E611A9}" type="parTrans" cxnId="{5666DB1F-4F2C-4423-9117-08B287B1A56D}">
      <dgm:prSet/>
      <dgm:spPr/>
      <dgm:t>
        <a:bodyPr/>
        <a:lstStyle/>
        <a:p>
          <a:endParaRPr lang="en-US"/>
        </a:p>
      </dgm:t>
    </dgm:pt>
    <dgm:pt modelId="{346DF4E4-144D-48DC-9CFB-49507B88E6AB}" type="sibTrans" cxnId="{5666DB1F-4F2C-4423-9117-08B287B1A56D}">
      <dgm:prSet/>
      <dgm:spPr/>
      <dgm:t>
        <a:bodyPr/>
        <a:lstStyle/>
        <a:p>
          <a:endParaRPr lang="en-US"/>
        </a:p>
      </dgm:t>
    </dgm:pt>
    <dgm:pt modelId="{01F7A967-A0C4-4FB6-AB22-B8E3450C13CA}">
      <dgm:prSet phldrT="[Text]"/>
      <dgm:spPr/>
      <dgm:t>
        <a:bodyPr/>
        <a:lstStyle/>
        <a:p>
          <a:r>
            <a:rPr lang="en-US" dirty="0"/>
            <a:t>Keep track of documents and features</a:t>
          </a:r>
        </a:p>
      </dgm:t>
    </dgm:pt>
    <dgm:pt modelId="{D8EF6D15-EEAE-4C0D-8C2D-97A3A7C83122}" type="parTrans" cxnId="{FD19E590-1BD5-4788-B053-862B067A5D01}">
      <dgm:prSet/>
      <dgm:spPr/>
      <dgm:t>
        <a:bodyPr/>
        <a:lstStyle/>
        <a:p>
          <a:endParaRPr lang="en-US"/>
        </a:p>
      </dgm:t>
    </dgm:pt>
    <dgm:pt modelId="{8F229BAC-51DF-4816-9165-1B9C6E9684C3}" type="sibTrans" cxnId="{FD19E590-1BD5-4788-B053-862B067A5D01}">
      <dgm:prSet/>
      <dgm:spPr/>
      <dgm:t>
        <a:bodyPr/>
        <a:lstStyle/>
        <a:p>
          <a:endParaRPr lang="en-US"/>
        </a:p>
      </dgm:t>
    </dgm:pt>
    <dgm:pt modelId="{2A0FDDD9-C6CE-4A4D-AE22-3E91074DF749}">
      <dgm:prSet phldrT="[Text]" custT="1"/>
      <dgm:spPr/>
      <dgm:t>
        <a:bodyPr/>
        <a:lstStyle/>
        <a:p>
          <a:r>
            <a:rPr lang="en-US" sz="1600" dirty="0"/>
            <a:t>Identify Topics</a:t>
          </a:r>
        </a:p>
      </dgm:t>
    </dgm:pt>
    <dgm:pt modelId="{0E75B908-4008-4D02-88BE-21D804ED9D38}" type="parTrans" cxnId="{C7DA5C7E-8AE9-4BCD-B10A-FBAB47FECDDD}">
      <dgm:prSet/>
      <dgm:spPr/>
      <dgm:t>
        <a:bodyPr/>
        <a:lstStyle/>
        <a:p>
          <a:endParaRPr lang="en-US"/>
        </a:p>
      </dgm:t>
    </dgm:pt>
    <dgm:pt modelId="{AB76F41F-030B-45F2-8912-A5FEA8B811F3}" type="sibTrans" cxnId="{C7DA5C7E-8AE9-4BCD-B10A-FBAB47FECDDD}">
      <dgm:prSet/>
      <dgm:spPr/>
      <dgm:t>
        <a:bodyPr/>
        <a:lstStyle/>
        <a:p>
          <a:endParaRPr lang="en-US"/>
        </a:p>
      </dgm:t>
    </dgm:pt>
    <dgm:pt modelId="{F44B8C58-A4B8-4335-B0CD-2EA60D39E403}">
      <dgm:prSet phldrT="[Text]" custT="1"/>
      <dgm:spPr/>
      <dgm:t>
        <a:bodyPr/>
        <a:lstStyle/>
        <a:p>
          <a:r>
            <a:rPr lang="en-US" sz="1200" dirty="0"/>
            <a:t>Classify Documents</a:t>
          </a:r>
        </a:p>
      </dgm:t>
    </dgm:pt>
    <dgm:pt modelId="{B5FB8E32-C063-4E64-A572-7B1D899891AD}" type="parTrans" cxnId="{D3FA05F7-96CD-4B38-B1A5-6A3E625E3A65}">
      <dgm:prSet/>
      <dgm:spPr/>
      <dgm:t>
        <a:bodyPr/>
        <a:lstStyle/>
        <a:p>
          <a:endParaRPr lang="en-US"/>
        </a:p>
      </dgm:t>
    </dgm:pt>
    <dgm:pt modelId="{79629FAE-A3B9-46B0-B9CF-49E700745EA2}" type="sibTrans" cxnId="{D3FA05F7-96CD-4B38-B1A5-6A3E625E3A65}">
      <dgm:prSet/>
      <dgm:spPr/>
      <dgm:t>
        <a:bodyPr/>
        <a:lstStyle/>
        <a:p>
          <a:endParaRPr lang="en-US"/>
        </a:p>
      </dgm:t>
    </dgm:pt>
    <dgm:pt modelId="{68CBA95D-8A0C-4F9D-AF07-B41AB9F6062B}">
      <dgm:prSet phldrT="[Text]"/>
      <dgm:spPr/>
      <dgm:t>
        <a:bodyPr/>
        <a:lstStyle/>
        <a:p>
          <a:r>
            <a:rPr lang="en-US" dirty="0"/>
            <a:t>Identify documents related to accounting and auditing</a:t>
          </a:r>
        </a:p>
      </dgm:t>
    </dgm:pt>
    <dgm:pt modelId="{32CCDC85-E99D-4073-A66E-CEBD063DF5E1}" type="parTrans" cxnId="{3EF17BB5-F99B-4BA7-AE33-80CEBD15056B}">
      <dgm:prSet/>
      <dgm:spPr/>
      <dgm:t>
        <a:bodyPr/>
        <a:lstStyle/>
        <a:p>
          <a:endParaRPr lang="en-US"/>
        </a:p>
      </dgm:t>
    </dgm:pt>
    <dgm:pt modelId="{5D0DD195-747E-48A1-B371-38BF0018E254}" type="sibTrans" cxnId="{3EF17BB5-F99B-4BA7-AE33-80CEBD15056B}">
      <dgm:prSet/>
      <dgm:spPr/>
      <dgm:t>
        <a:bodyPr/>
        <a:lstStyle/>
        <a:p>
          <a:endParaRPr lang="en-US"/>
        </a:p>
      </dgm:t>
    </dgm:pt>
    <dgm:pt modelId="{C9D79694-BC0A-40AD-B969-3EEA8C25FEA7}">
      <dgm:prSet phldrT="[Text]"/>
      <dgm:spPr/>
      <dgm:t>
        <a:bodyPr/>
        <a:lstStyle/>
        <a:p>
          <a:r>
            <a:rPr lang="en-US" dirty="0"/>
            <a:t>Extract the associated raw text for manual inspection</a:t>
          </a:r>
        </a:p>
      </dgm:t>
    </dgm:pt>
    <dgm:pt modelId="{78709CD6-F22D-4CE0-B3CD-636ABCACBE84}" type="parTrans" cxnId="{88F052BF-EA6B-4271-9F24-521740F30FB1}">
      <dgm:prSet/>
      <dgm:spPr/>
      <dgm:t>
        <a:bodyPr/>
        <a:lstStyle/>
        <a:p>
          <a:endParaRPr lang="en-US"/>
        </a:p>
      </dgm:t>
    </dgm:pt>
    <dgm:pt modelId="{00FE01B6-C985-473D-B7B1-11B8A7563334}" type="sibTrans" cxnId="{88F052BF-EA6B-4271-9F24-521740F30FB1}">
      <dgm:prSet/>
      <dgm:spPr/>
      <dgm:t>
        <a:bodyPr/>
        <a:lstStyle/>
        <a:p>
          <a:endParaRPr lang="en-US"/>
        </a:p>
      </dgm:t>
    </dgm:pt>
    <dgm:pt modelId="{BC6085EA-C77E-42F2-AA75-C02D54F2B82C}">
      <dgm:prSet phldrT="[Text]"/>
      <dgm:spPr/>
      <dgm:t>
        <a:bodyPr/>
        <a:lstStyle/>
        <a:p>
          <a:r>
            <a:rPr lang="en-US" dirty="0"/>
            <a:t>Find relevant topics within each document</a:t>
          </a:r>
        </a:p>
      </dgm:t>
    </dgm:pt>
    <dgm:pt modelId="{B5E92381-DD8E-42A4-A748-E274DBB9105F}" type="parTrans" cxnId="{17FBB707-C43A-4E00-8E0F-A6C056D85881}">
      <dgm:prSet/>
      <dgm:spPr/>
      <dgm:t>
        <a:bodyPr/>
        <a:lstStyle/>
        <a:p>
          <a:endParaRPr lang="en-US"/>
        </a:p>
      </dgm:t>
    </dgm:pt>
    <dgm:pt modelId="{05F7C808-887A-46C3-89A4-7A51E44C32FB}" type="sibTrans" cxnId="{17FBB707-C43A-4E00-8E0F-A6C056D85881}">
      <dgm:prSet/>
      <dgm:spPr/>
      <dgm:t>
        <a:bodyPr/>
        <a:lstStyle/>
        <a:p>
          <a:endParaRPr lang="en-US"/>
        </a:p>
      </dgm:t>
    </dgm:pt>
    <dgm:pt modelId="{297EB69B-7ECB-4A41-B8A0-AA7F12BDE34D}">
      <dgm:prSet phldrT="[Text]"/>
      <dgm:spPr/>
      <dgm:t>
        <a:bodyPr/>
        <a:lstStyle/>
        <a:p>
          <a:r>
            <a:rPr lang="en-US" dirty="0"/>
            <a:t>Organizations discuss a wide variety of topics</a:t>
          </a:r>
        </a:p>
      </dgm:t>
    </dgm:pt>
    <dgm:pt modelId="{4C82C39E-D3ED-437D-9439-7558BD6658A8}" type="parTrans" cxnId="{E6891D1C-79C2-4F8F-8918-38EC3138E532}">
      <dgm:prSet/>
      <dgm:spPr/>
      <dgm:t>
        <a:bodyPr/>
        <a:lstStyle/>
        <a:p>
          <a:endParaRPr lang="en-US"/>
        </a:p>
      </dgm:t>
    </dgm:pt>
    <dgm:pt modelId="{B15D0149-3BCB-4B8A-ADAD-BC04472B2E8D}" type="sibTrans" cxnId="{E6891D1C-79C2-4F8F-8918-38EC3138E532}">
      <dgm:prSet/>
      <dgm:spPr/>
      <dgm:t>
        <a:bodyPr/>
        <a:lstStyle/>
        <a:p>
          <a:endParaRPr lang="en-US"/>
        </a:p>
      </dgm:t>
    </dgm:pt>
    <dgm:pt modelId="{EECC66A0-BE51-4C71-B6DC-22CAAA9BCAD0}" type="pres">
      <dgm:prSet presAssocID="{F613B57C-C65B-49F0-A9FE-007F0438E9B2}" presName="linearFlow" presStyleCnt="0">
        <dgm:presLayoutVars>
          <dgm:dir/>
          <dgm:animLvl val="lvl"/>
          <dgm:resizeHandles val="exact"/>
        </dgm:presLayoutVars>
      </dgm:prSet>
      <dgm:spPr/>
    </dgm:pt>
    <dgm:pt modelId="{981EFAF0-72FB-48DA-B161-39E8E9251A97}" type="pres">
      <dgm:prSet presAssocID="{608D96ED-EC81-4200-81D4-E5B56F7EBE86}" presName="composite" presStyleCnt="0"/>
      <dgm:spPr/>
    </dgm:pt>
    <dgm:pt modelId="{27437514-8A22-47F9-A389-6509E31B1430}" type="pres">
      <dgm:prSet presAssocID="{608D96ED-EC81-4200-81D4-E5B56F7EBE86}" presName="parentText" presStyleLbl="alignNode1" presStyleIdx="0" presStyleCnt="5" custLinFactNeighborY="0">
        <dgm:presLayoutVars>
          <dgm:chMax val="1"/>
          <dgm:bulletEnabled val="1"/>
        </dgm:presLayoutVars>
      </dgm:prSet>
      <dgm:spPr/>
    </dgm:pt>
    <dgm:pt modelId="{DBD00699-BD16-4111-8F1B-81C2C66FA5D3}" type="pres">
      <dgm:prSet presAssocID="{608D96ED-EC81-4200-81D4-E5B56F7EBE86}" presName="descendantText" presStyleLbl="alignAcc1" presStyleIdx="0" presStyleCnt="5">
        <dgm:presLayoutVars>
          <dgm:bulletEnabled val="1"/>
        </dgm:presLayoutVars>
      </dgm:prSet>
      <dgm:spPr/>
    </dgm:pt>
    <dgm:pt modelId="{F3999EFF-3DD1-486B-891F-65E6A4163231}" type="pres">
      <dgm:prSet presAssocID="{0D3DFC8B-F3EB-4668-BF02-50D9D977CCFB}" presName="sp" presStyleCnt="0"/>
      <dgm:spPr/>
    </dgm:pt>
    <dgm:pt modelId="{0750611C-38D1-4C58-9EE8-5F2C6CE0FC2B}" type="pres">
      <dgm:prSet presAssocID="{5DC4FF85-751C-40AA-9224-794ABB02B0DD}" presName="composite" presStyleCnt="0"/>
      <dgm:spPr/>
    </dgm:pt>
    <dgm:pt modelId="{2A74831C-45C9-44B9-97D0-F834861B2E65}" type="pres">
      <dgm:prSet presAssocID="{5DC4FF85-751C-40AA-9224-794ABB02B0DD}" presName="parentText" presStyleLbl="alignNode1" presStyleIdx="1" presStyleCnt="5" custLinFactNeighborY="0">
        <dgm:presLayoutVars>
          <dgm:chMax val="1"/>
          <dgm:bulletEnabled val="1"/>
        </dgm:presLayoutVars>
      </dgm:prSet>
      <dgm:spPr/>
    </dgm:pt>
    <dgm:pt modelId="{6FE7412B-B9DA-4376-BAC9-041D03D1F3CA}" type="pres">
      <dgm:prSet presAssocID="{5DC4FF85-751C-40AA-9224-794ABB02B0DD}" presName="descendantText" presStyleLbl="alignAcc1" presStyleIdx="1" presStyleCnt="5">
        <dgm:presLayoutVars>
          <dgm:bulletEnabled val="1"/>
        </dgm:presLayoutVars>
      </dgm:prSet>
      <dgm:spPr/>
    </dgm:pt>
    <dgm:pt modelId="{A0153713-96DD-4365-A996-05ACFE04C60D}" type="pres">
      <dgm:prSet presAssocID="{B227A8EE-23E5-42DB-972A-17A793B485AA}" presName="sp" presStyleCnt="0"/>
      <dgm:spPr/>
    </dgm:pt>
    <dgm:pt modelId="{B120A9A4-CCD6-4BF0-825E-DB3A7E92F142}" type="pres">
      <dgm:prSet presAssocID="{639A3721-64A0-4B85-B9CB-159C30C6279F}" presName="composite" presStyleCnt="0"/>
      <dgm:spPr/>
    </dgm:pt>
    <dgm:pt modelId="{F547B461-90BF-41EF-AB7B-AFDF0D41D8BE}" type="pres">
      <dgm:prSet presAssocID="{639A3721-64A0-4B85-B9CB-159C30C6279F}" presName="parentText" presStyleLbl="alignNode1" presStyleIdx="2" presStyleCnt="5" custLinFactNeighborY="0">
        <dgm:presLayoutVars>
          <dgm:chMax val="1"/>
          <dgm:bulletEnabled val="1"/>
        </dgm:presLayoutVars>
      </dgm:prSet>
      <dgm:spPr/>
    </dgm:pt>
    <dgm:pt modelId="{65B1438A-58D6-482F-A5A9-5800729609A1}" type="pres">
      <dgm:prSet presAssocID="{639A3721-64A0-4B85-B9CB-159C30C6279F}" presName="descendantText" presStyleLbl="alignAcc1" presStyleIdx="2" presStyleCnt="5">
        <dgm:presLayoutVars>
          <dgm:bulletEnabled val="1"/>
        </dgm:presLayoutVars>
      </dgm:prSet>
      <dgm:spPr/>
    </dgm:pt>
    <dgm:pt modelId="{6D1B3F17-7F67-4C28-8529-31A93C706704}" type="pres">
      <dgm:prSet presAssocID="{EC7305C6-DC18-46D3-9876-342721631724}" presName="sp" presStyleCnt="0"/>
      <dgm:spPr/>
    </dgm:pt>
    <dgm:pt modelId="{E6E0E492-F53B-4943-ABBE-870ADB411724}" type="pres">
      <dgm:prSet presAssocID="{F44B8C58-A4B8-4335-B0CD-2EA60D39E403}" presName="composite" presStyleCnt="0"/>
      <dgm:spPr/>
    </dgm:pt>
    <dgm:pt modelId="{72EBEBC4-88C3-4E45-9890-5F6BBDB5095F}" type="pres">
      <dgm:prSet presAssocID="{F44B8C58-A4B8-4335-B0CD-2EA60D39E403}" presName="parentText" presStyleLbl="alignNode1" presStyleIdx="3" presStyleCnt="5" custLinFactNeighborY="0">
        <dgm:presLayoutVars>
          <dgm:chMax val="1"/>
          <dgm:bulletEnabled val="1"/>
        </dgm:presLayoutVars>
      </dgm:prSet>
      <dgm:spPr/>
    </dgm:pt>
    <dgm:pt modelId="{8CC7DEB9-F7D0-479A-9FA4-A18DF4446F76}" type="pres">
      <dgm:prSet presAssocID="{F44B8C58-A4B8-4335-B0CD-2EA60D39E403}" presName="descendantText" presStyleLbl="alignAcc1" presStyleIdx="3" presStyleCnt="5">
        <dgm:presLayoutVars>
          <dgm:bulletEnabled val="1"/>
        </dgm:presLayoutVars>
      </dgm:prSet>
      <dgm:spPr/>
    </dgm:pt>
    <dgm:pt modelId="{20D012EC-5E60-465C-92B2-1EAC5851104A}" type="pres">
      <dgm:prSet presAssocID="{79629FAE-A3B9-46B0-B9CF-49E700745EA2}" presName="sp" presStyleCnt="0"/>
      <dgm:spPr/>
    </dgm:pt>
    <dgm:pt modelId="{11BEF71C-40EA-4964-8AE8-B8510AA8F71E}" type="pres">
      <dgm:prSet presAssocID="{2A0FDDD9-C6CE-4A4D-AE22-3E91074DF749}" presName="composite" presStyleCnt="0"/>
      <dgm:spPr/>
    </dgm:pt>
    <dgm:pt modelId="{FABDFCB9-84E2-4736-BE46-0BC169F05BD2}" type="pres">
      <dgm:prSet presAssocID="{2A0FDDD9-C6CE-4A4D-AE22-3E91074DF749}" presName="parentText" presStyleLbl="alignNode1" presStyleIdx="4" presStyleCnt="5" custLinFactNeighborY="0">
        <dgm:presLayoutVars>
          <dgm:chMax val="1"/>
          <dgm:bulletEnabled val="1"/>
        </dgm:presLayoutVars>
      </dgm:prSet>
      <dgm:spPr/>
    </dgm:pt>
    <dgm:pt modelId="{6D93A4AF-7249-4297-B794-4341C6A81CE7}" type="pres">
      <dgm:prSet presAssocID="{2A0FDDD9-C6CE-4A4D-AE22-3E91074DF749}" presName="descendantText" presStyleLbl="alignAcc1" presStyleIdx="4" presStyleCnt="5" custLinFactNeighborY="0">
        <dgm:presLayoutVars>
          <dgm:bulletEnabled val="1"/>
        </dgm:presLayoutVars>
      </dgm:prSet>
      <dgm:spPr/>
    </dgm:pt>
  </dgm:ptLst>
  <dgm:cxnLst>
    <dgm:cxn modelId="{129B7C04-D2B1-4410-BF88-4CC4BAA0573D}" type="presOf" srcId="{F613B57C-C65B-49F0-A9FE-007F0438E9B2}" destId="{EECC66A0-BE51-4C71-B6DC-22CAAA9BCAD0}" srcOrd="0" destOrd="0" presId="urn:microsoft.com/office/officeart/2005/8/layout/chevron2"/>
    <dgm:cxn modelId="{51A48104-145D-4B66-9941-6E4178352C10}" srcId="{F613B57C-C65B-49F0-A9FE-007F0438E9B2}" destId="{639A3721-64A0-4B85-B9CB-159C30C6279F}" srcOrd="2" destOrd="0" parTransId="{D9A563E1-EFBE-4F2A-A55F-640E61E259DD}" sibTransId="{EC7305C6-DC18-46D3-9876-342721631724}"/>
    <dgm:cxn modelId="{17FBB707-C43A-4E00-8E0F-A6C056D85881}" srcId="{2A0FDDD9-C6CE-4A4D-AE22-3E91074DF749}" destId="{BC6085EA-C77E-42F2-AA75-C02D54F2B82C}" srcOrd="0" destOrd="0" parTransId="{B5E92381-DD8E-42A4-A748-E274DBB9105F}" sibTransId="{05F7C808-887A-46C3-89A4-7A51E44C32FB}"/>
    <dgm:cxn modelId="{C33F8518-944E-4A53-B10F-299BF63C5DD0}" type="presOf" srcId="{297EB69B-7ECB-4A41-B8A0-AA7F12BDE34D}" destId="{8CC7DEB9-F7D0-479A-9FA4-A18DF4446F76}" srcOrd="0" destOrd="0" presId="urn:microsoft.com/office/officeart/2005/8/layout/chevron2"/>
    <dgm:cxn modelId="{24094B1B-F6E5-4185-805E-4196F2803602}" srcId="{F613B57C-C65B-49F0-A9FE-007F0438E9B2}" destId="{5DC4FF85-751C-40AA-9224-794ABB02B0DD}" srcOrd="1" destOrd="0" parTransId="{5CFBF02B-F2C3-4577-B4B3-4AA47F5A20FE}" sibTransId="{B227A8EE-23E5-42DB-972A-17A793B485AA}"/>
    <dgm:cxn modelId="{E6891D1C-79C2-4F8F-8918-38EC3138E532}" srcId="{F44B8C58-A4B8-4335-B0CD-2EA60D39E403}" destId="{297EB69B-7ECB-4A41-B8A0-AA7F12BDE34D}" srcOrd="0" destOrd="0" parTransId="{4C82C39E-D3ED-437D-9439-7558BD6658A8}" sibTransId="{B15D0149-3BCB-4B8A-ADAD-BC04472B2E8D}"/>
    <dgm:cxn modelId="{5666DB1F-4F2C-4423-9117-08B287B1A56D}" srcId="{639A3721-64A0-4B85-B9CB-159C30C6279F}" destId="{C6611714-0477-4E2A-8039-C777C5D6E50F}" srcOrd="0" destOrd="0" parTransId="{ABAFCE67-A5B2-4E18-9644-9A2E25E611A9}" sibTransId="{346DF4E4-144D-48DC-9CFB-49507B88E6AB}"/>
    <dgm:cxn modelId="{AA8BAD30-D373-49DB-8A4B-9307CF8FDC44}" type="presOf" srcId="{5C71F8A0-2DA9-4AB2-A689-15DB89F8DDC2}" destId="{DBD00699-BD16-4111-8F1B-81C2C66FA5D3}" srcOrd="0" destOrd="1" presId="urn:microsoft.com/office/officeart/2005/8/layout/chevron2"/>
    <dgm:cxn modelId="{759B6131-2906-40E8-88DB-4E8697AEF032}" type="presOf" srcId="{608D96ED-EC81-4200-81D4-E5B56F7EBE86}" destId="{27437514-8A22-47F9-A389-6509E31B1430}" srcOrd="0" destOrd="0" presId="urn:microsoft.com/office/officeart/2005/8/layout/chevron2"/>
    <dgm:cxn modelId="{2C980235-D804-4337-8F32-89E7E57127B9}" srcId="{5DC4FF85-751C-40AA-9224-794ABB02B0DD}" destId="{2C7FAE61-5E01-4DC3-921C-E5FC092C99E2}" srcOrd="0" destOrd="0" parTransId="{7B1EC3D2-EA58-4AE4-AD7E-ACCDE3C06723}" sibTransId="{5C91E6B9-B07F-4F5B-A92D-410DCC7BEE6C}"/>
    <dgm:cxn modelId="{434DB339-0573-46BC-A777-03C58436CC8E}" type="presOf" srcId="{F44B8C58-A4B8-4335-B0CD-2EA60D39E403}" destId="{72EBEBC4-88C3-4E45-9890-5F6BBDB5095F}" srcOrd="0" destOrd="0" presId="urn:microsoft.com/office/officeart/2005/8/layout/chevron2"/>
    <dgm:cxn modelId="{0561223C-A4A2-4799-BA6A-6022C605C136}" type="presOf" srcId="{BC6085EA-C77E-42F2-AA75-C02D54F2B82C}" destId="{6D93A4AF-7249-4297-B794-4341C6A81CE7}" srcOrd="0" destOrd="0" presId="urn:microsoft.com/office/officeart/2005/8/layout/chevron2"/>
    <dgm:cxn modelId="{2312D73C-04BC-4C95-969D-F3EDDCBA679D}" type="presOf" srcId="{2A0FDDD9-C6CE-4A4D-AE22-3E91074DF749}" destId="{FABDFCB9-84E2-4736-BE46-0BC169F05BD2}" srcOrd="0" destOrd="0" presId="urn:microsoft.com/office/officeart/2005/8/layout/chevron2"/>
    <dgm:cxn modelId="{3843E861-132E-4DD2-AF6B-4960B25D76BC}" type="presOf" srcId="{C6611714-0477-4E2A-8039-C777C5D6E50F}" destId="{65B1438A-58D6-482F-A5A9-5800729609A1}" srcOrd="0" destOrd="0" presId="urn:microsoft.com/office/officeart/2005/8/layout/chevron2"/>
    <dgm:cxn modelId="{E22BC359-158F-4701-B038-4F729ECF7C6D}" type="presOf" srcId="{01F7A967-A0C4-4FB6-AB22-B8E3450C13CA}" destId="{65B1438A-58D6-482F-A5A9-5800729609A1}" srcOrd="0" destOrd="1" presId="urn:microsoft.com/office/officeart/2005/8/layout/chevron2"/>
    <dgm:cxn modelId="{C7DA5C7E-8AE9-4BCD-B10A-FBAB47FECDDD}" srcId="{F613B57C-C65B-49F0-A9FE-007F0438E9B2}" destId="{2A0FDDD9-C6CE-4A4D-AE22-3E91074DF749}" srcOrd="4" destOrd="0" parTransId="{0E75B908-4008-4D02-88BE-21D804ED9D38}" sibTransId="{AB76F41F-030B-45F2-8912-A5FEA8B811F3}"/>
    <dgm:cxn modelId="{B05CC385-A5E8-4486-939F-ADF5B3942CCD}" srcId="{5DC4FF85-751C-40AA-9224-794ABB02B0DD}" destId="{3C7D7C73-49B3-451F-A547-27D9801ECB27}" srcOrd="1" destOrd="0" parTransId="{38DD5263-8501-42B1-9669-7732394BDA5B}" sibTransId="{F3D737E4-EB6D-4D1C-99D7-95682D38A20C}"/>
    <dgm:cxn modelId="{FD19E590-1BD5-4788-B053-862B067A5D01}" srcId="{639A3721-64A0-4B85-B9CB-159C30C6279F}" destId="{01F7A967-A0C4-4FB6-AB22-B8E3450C13CA}" srcOrd="1" destOrd="0" parTransId="{D8EF6D15-EEAE-4C0D-8C2D-97A3A7C83122}" sibTransId="{8F229BAC-51DF-4816-9165-1B9C6E9684C3}"/>
    <dgm:cxn modelId="{B11EBE91-17FB-4F6D-98F1-C1C8D9167FAD}" type="presOf" srcId="{C9D79694-BC0A-40AD-B969-3EEA8C25FEA7}" destId="{6D93A4AF-7249-4297-B794-4341C6A81CE7}" srcOrd="0" destOrd="1" presId="urn:microsoft.com/office/officeart/2005/8/layout/chevron2"/>
    <dgm:cxn modelId="{3932AB92-1F3B-4999-9FDC-5E31A4F52DA9}" type="presOf" srcId="{5DC4FF85-751C-40AA-9224-794ABB02B0DD}" destId="{2A74831C-45C9-44B9-97D0-F834861B2E65}" srcOrd="0" destOrd="0" presId="urn:microsoft.com/office/officeart/2005/8/layout/chevron2"/>
    <dgm:cxn modelId="{CD29A894-FE74-4B59-8176-5B0072C16D34}" srcId="{608D96ED-EC81-4200-81D4-E5B56F7EBE86}" destId="{5C71F8A0-2DA9-4AB2-A689-15DB89F8DDC2}" srcOrd="1" destOrd="0" parTransId="{47A5E8D6-B7F3-443B-AE85-8851E1895F89}" sibTransId="{25756F69-DBE3-4588-8EBB-DEF71DA5478F}"/>
    <dgm:cxn modelId="{3EF17BB5-F99B-4BA7-AE33-80CEBD15056B}" srcId="{F44B8C58-A4B8-4335-B0CD-2EA60D39E403}" destId="{68CBA95D-8A0C-4F9D-AF07-B41AB9F6062B}" srcOrd="1" destOrd="0" parTransId="{32CCDC85-E99D-4073-A66E-CEBD063DF5E1}" sibTransId="{5D0DD195-747E-48A1-B371-38BF0018E254}"/>
    <dgm:cxn modelId="{065BC7BA-3FA0-418C-A757-69685C730838}" srcId="{F613B57C-C65B-49F0-A9FE-007F0438E9B2}" destId="{608D96ED-EC81-4200-81D4-E5B56F7EBE86}" srcOrd="0" destOrd="0" parTransId="{57FB3CC5-0215-4DE0-9252-194E57A02DE2}" sibTransId="{0D3DFC8B-F3EB-4668-BF02-50D9D977CCFB}"/>
    <dgm:cxn modelId="{88F052BF-EA6B-4271-9F24-521740F30FB1}" srcId="{2A0FDDD9-C6CE-4A4D-AE22-3E91074DF749}" destId="{C9D79694-BC0A-40AD-B969-3EEA8C25FEA7}" srcOrd="1" destOrd="0" parTransId="{78709CD6-F22D-4CE0-B3CD-636ABCACBE84}" sibTransId="{00FE01B6-C985-473D-B7B1-11B8A7563334}"/>
    <dgm:cxn modelId="{D3B1C4BF-B028-4856-BEB5-43044F15A6CC}" srcId="{608D96ED-EC81-4200-81D4-E5B56F7EBE86}" destId="{0424B58E-F456-438E-9C61-C7D05248C74F}" srcOrd="0" destOrd="0" parTransId="{E9CE8F5D-CE69-4CDA-9D88-CD2B0D9237F5}" sibTransId="{8815DB74-A00D-4367-A4C4-6D8DEE749CA5}"/>
    <dgm:cxn modelId="{EBE35BC1-4619-427F-88D2-BFA6C1CFE22E}" type="presOf" srcId="{0424B58E-F456-438E-9C61-C7D05248C74F}" destId="{DBD00699-BD16-4111-8F1B-81C2C66FA5D3}" srcOrd="0" destOrd="0" presId="urn:microsoft.com/office/officeart/2005/8/layout/chevron2"/>
    <dgm:cxn modelId="{29356BC2-328B-4A80-A1A4-98CBF7133D79}" type="presOf" srcId="{2C7FAE61-5E01-4DC3-921C-E5FC092C99E2}" destId="{6FE7412B-B9DA-4376-BAC9-041D03D1F3CA}" srcOrd="0" destOrd="0" presId="urn:microsoft.com/office/officeart/2005/8/layout/chevron2"/>
    <dgm:cxn modelId="{A15962C5-E335-472C-A5B7-C870EED03269}" type="presOf" srcId="{3C7D7C73-49B3-451F-A547-27D9801ECB27}" destId="{6FE7412B-B9DA-4376-BAC9-041D03D1F3CA}" srcOrd="0" destOrd="1" presId="urn:microsoft.com/office/officeart/2005/8/layout/chevron2"/>
    <dgm:cxn modelId="{46AFAED5-4CAC-4D7A-98B2-16C910C259B6}" type="presOf" srcId="{68CBA95D-8A0C-4F9D-AF07-B41AB9F6062B}" destId="{8CC7DEB9-F7D0-479A-9FA4-A18DF4446F76}" srcOrd="0" destOrd="1" presId="urn:microsoft.com/office/officeart/2005/8/layout/chevron2"/>
    <dgm:cxn modelId="{1913D3D9-3792-44B3-BFEB-61FF8A23B59D}" type="presOf" srcId="{639A3721-64A0-4B85-B9CB-159C30C6279F}" destId="{F547B461-90BF-41EF-AB7B-AFDF0D41D8BE}" srcOrd="0" destOrd="0" presId="urn:microsoft.com/office/officeart/2005/8/layout/chevron2"/>
    <dgm:cxn modelId="{D3FA05F7-96CD-4B38-B1A5-6A3E625E3A65}" srcId="{F613B57C-C65B-49F0-A9FE-007F0438E9B2}" destId="{F44B8C58-A4B8-4335-B0CD-2EA60D39E403}" srcOrd="3" destOrd="0" parTransId="{B5FB8E32-C063-4E64-A572-7B1D899891AD}" sibTransId="{79629FAE-A3B9-46B0-B9CF-49E700745EA2}"/>
    <dgm:cxn modelId="{C66EE0C8-6169-4DDB-B796-20FD2862924F}" type="presParOf" srcId="{EECC66A0-BE51-4C71-B6DC-22CAAA9BCAD0}" destId="{981EFAF0-72FB-48DA-B161-39E8E9251A97}" srcOrd="0" destOrd="0" presId="urn:microsoft.com/office/officeart/2005/8/layout/chevron2"/>
    <dgm:cxn modelId="{75B8EAC6-B5ED-4DDB-9F49-C33658C3106A}" type="presParOf" srcId="{981EFAF0-72FB-48DA-B161-39E8E9251A97}" destId="{27437514-8A22-47F9-A389-6509E31B1430}" srcOrd="0" destOrd="0" presId="urn:microsoft.com/office/officeart/2005/8/layout/chevron2"/>
    <dgm:cxn modelId="{BE1FE6A5-8CB1-4E32-A8A9-3EFD18C0CD2B}" type="presParOf" srcId="{981EFAF0-72FB-48DA-B161-39E8E9251A97}" destId="{DBD00699-BD16-4111-8F1B-81C2C66FA5D3}" srcOrd="1" destOrd="0" presId="urn:microsoft.com/office/officeart/2005/8/layout/chevron2"/>
    <dgm:cxn modelId="{874757EB-86F9-41BB-B9CA-3BF941CCEB1E}" type="presParOf" srcId="{EECC66A0-BE51-4C71-B6DC-22CAAA9BCAD0}" destId="{F3999EFF-3DD1-486B-891F-65E6A4163231}" srcOrd="1" destOrd="0" presId="urn:microsoft.com/office/officeart/2005/8/layout/chevron2"/>
    <dgm:cxn modelId="{2BEDB771-1D3B-4175-8043-85F870ACD80E}" type="presParOf" srcId="{EECC66A0-BE51-4C71-B6DC-22CAAA9BCAD0}" destId="{0750611C-38D1-4C58-9EE8-5F2C6CE0FC2B}" srcOrd="2" destOrd="0" presId="urn:microsoft.com/office/officeart/2005/8/layout/chevron2"/>
    <dgm:cxn modelId="{C25908AF-725D-4405-9038-30768E4141F8}" type="presParOf" srcId="{0750611C-38D1-4C58-9EE8-5F2C6CE0FC2B}" destId="{2A74831C-45C9-44B9-97D0-F834861B2E65}" srcOrd="0" destOrd="0" presId="urn:microsoft.com/office/officeart/2005/8/layout/chevron2"/>
    <dgm:cxn modelId="{1CD92763-604D-4F0B-A6AE-F1763BD88EA4}" type="presParOf" srcId="{0750611C-38D1-4C58-9EE8-5F2C6CE0FC2B}" destId="{6FE7412B-B9DA-4376-BAC9-041D03D1F3CA}" srcOrd="1" destOrd="0" presId="urn:microsoft.com/office/officeart/2005/8/layout/chevron2"/>
    <dgm:cxn modelId="{E45AF1C8-668E-474E-AD62-91AAA968CF73}" type="presParOf" srcId="{EECC66A0-BE51-4C71-B6DC-22CAAA9BCAD0}" destId="{A0153713-96DD-4365-A996-05ACFE04C60D}" srcOrd="3" destOrd="0" presId="urn:microsoft.com/office/officeart/2005/8/layout/chevron2"/>
    <dgm:cxn modelId="{DF7181D6-B16A-4D06-AF7A-460C527E88A3}" type="presParOf" srcId="{EECC66A0-BE51-4C71-B6DC-22CAAA9BCAD0}" destId="{B120A9A4-CCD6-4BF0-825E-DB3A7E92F142}" srcOrd="4" destOrd="0" presId="urn:microsoft.com/office/officeart/2005/8/layout/chevron2"/>
    <dgm:cxn modelId="{49663D0B-A5BB-4F37-9737-A5FB315E9CBB}" type="presParOf" srcId="{B120A9A4-CCD6-4BF0-825E-DB3A7E92F142}" destId="{F547B461-90BF-41EF-AB7B-AFDF0D41D8BE}" srcOrd="0" destOrd="0" presId="urn:microsoft.com/office/officeart/2005/8/layout/chevron2"/>
    <dgm:cxn modelId="{97437A0B-35CF-4972-BEC2-5B44827A5F1B}" type="presParOf" srcId="{B120A9A4-CCD6-4BF0-825E-DB3A7E92F142}" destId="{65B1438A-58D6-482F-A5A9-5800729609A1}" srcOrd="1" destOrd="0" presId="urn:microsoft.com/office/officeart/2005/8/layout/chevron2"/>
    <dgm:cxn modelId="{1B4E231C-A01F-4E9D-8F2F-B69DEACAAAB1}" type="presParOf" srcId="{EECC66A0-BE51-4C71-B6DC-22CAAA9BCAD0}" destId="{6D1B3F17-7F67-4C28-8529-31A93C706704}" srcOrd="5" destOrd="0" presId="urn:microsoft.com/office/officeart/2005/8/layout/chevron2"/>
    <dgm:cxn modelId="{58123CE8-E023-4076-B8E7-17EADDC3F6CF}" type="presParOf" srcId="{EECC66A0-BE51-4C71-B6DC-22CAAA9BCAD0}" destId="{E6E0E492-F53B-4943-ABBE-870ADB411724}" srcOrd="6" destOrd="0" presId="urn:microsoft.com/office/officeart/2005/8/layout/chevron2"/>
    <dgm:cxn modelId="{0FF47F1B-951B-490C-AA35-2B3CB9F3E0B7}" type="presParOf" srcId="{E6E0E492-F53B-4943-ABBE-870ADB411724}" destId="{72EBEBC4-88C3-4E45-9890-5F6BBDB5095F}" srcOrd="0" destOrd="0" presId="urn:microsoft.com/office/officeart/2005/8/layout/chevron2"/>
    <dgm:cxn modelId="{3547562D-F066-4E5C-ACA8-86D5B2F2DAEC}" type="presParOf" srcId="{E6E0E492-F53B-4943-ABBE-870ADB411724}" destId="{8CC7DEB9-F7D0-479A-9FA4-A18DF4446F76}" srcOrd="1" destOrd="0" presId="urn:microsoft.com/office/officeart/2005/8/layout/chevron2"/>
    <dgm:cxn modelId="{6C45AD8C-3352-4EF2-A35F-CE990AD144CF}" type="presParOf" srcId="{EECC66A0-BE51-4C71-B6DC-22CAAA9BCAD0}" destId="{20D012EC-5E60-465C-92B2-1EAC5851104A}" srcOrd="7" destOrd="0" presId="urn:microsoft.com/office/officeart/2005/8/layout/chevron2"/>
    <dgm:cxn modelId="{2E78A8E6-DA73-47CE-A043-C48BDEB2DFC9}" type="presParOf" srcId="{EECC66A0-BE51-4C71-B6DC-22CAAA9BCAD0}" destId="{11BEF71C-40EA-4964-8AE8-B8510AA8F71E}" srcOrd="8" destOrd="0" presId="urn:microsoft.com/office/officeart/2005/8/layout/chevron2"/>
    <dgm:cxn modelId="{B776241C-FD4F-4348-A6CE-7CFABBEB052B}" type="presParOf" srcId="{11BEF71C-40EA-4964-8AE8-B8510AA8F71E}" destId="{FABDFCB9-84E2-4736-BE46-0BC169F05BD2}" srcOrd="0" destOrd="0" presId="urn:microsoft.com/office/officeart/2005/8/layout/chevron2"/>
    <dgm:cxn modelId="{B030F24C-F2A3-44CB-9EC5-33055236E9BB}" type="presParOf" srcId="{11BEF71C-40EA-4964-8AE8-B8510AA8F71E}" destId="{6D93A4AF-7249-4297-B794-4341C6A81C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37514-8A22-47F9-A389-6509E31B1430}">
      <dsp:nvSpPr>
        <dsp:cNvPr id="0" name=""/>
        <dsp:cNvSpPr/>
      </dsp:nvSpPr>
      <dsp:spPr>
        <a:xfrm rot="5400000">
          <a:off x="-179461" y="182462"/>
          <a:ext cx="1196411" cy="83748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Web Scraping</a:t>
          </a:r>
        </a:p>
      </dsp:txBody>
      <dsp:txXfrm rot="-5400000">
        <a:off x="1" y="421744"/>
        <a:ext cx="837488" cy="358923"/>
      </dsp:txXfrm>
    </dsp:sp>
    <dsp:sp modelId="{DBD00699-BD16-4111-8F1B-81C2C66FA5D3}">
      <dsp:nvSpPr>
        <dsp:cNvPr id="0" name=""/>
        <dsp:cNvSpPr/>
      </dsp:nvSpPr>
      <dsp:spPr>
        <a:xfrm rot="5400000">
          <a:off x="5278110" y="-4437622"/>
          <a:ext cx="778076" cy="96593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Write scripts for each individual website </a:t>
          </a:r>
        </a:p>
        <a:p>
          <a:pPr marL="228600" lvl="1" indent="-228600" algn="l" defTabSz="977900">
            <a:lnSpc>
              <a:spcPct val="90000"/>
            </a:lnSpc>
            <a:spcBef>
              <a:spcPct val="0"/>
            </a:spcBef>
            <a:spcAft>
              <a:spcPct val="15000"/>
            </a:spcAft>
            <a:buChar char="•"/>
          </a:pPr>
          <a:r>
            <a:rPr lang="en-US" sz="2200" kern="1200" dirty="0"/>
            <a:t>Labor intensive</a:t>
          </a:r>
        </a:p>
      </dsp:txBody>
      <dsp:txXfrm rot="-5400000">
        <a:off x="837488" y="40983"/>
        <a:ext cx="9621338" cy="702110"/>
      </dsp:txXfrm>
    </dsp:sp>
    <dsp:sp modelId="{2A74831C-45C9-44B9-97D0-F834861B2E65}">
      <dsp:nvSpPr>
        <dsp:cNvPr id="0" name=""/>
        <dsp:cNvSpPr/>
      </dsp:nvSpPr>
      <dsp:spPr>
        <a:xfrm rot="5400000">
          <a:off x="-179461" y="1262853"/>
          <a:ext cx="1196411" cy="83748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Convert to Plain Text</a:t>
          </a:r>
        </a:p>
      </dsp:txBody>
      <dsp:txXfrm rot="-5400000">
        <a:off x="1" y="1502135"/>
        <a:ext cx="837488" cy="358923"/>
      </dsp:txXfrm>
    </dsp:sp>
    <dsp:sp modelId="{6FE7412B-B9DA-4376-BAC9-041D03D1F3CA}">
      <dsp:nvSpPr>
        <dsp:cNvPr id="0" name=""/>
        <dsp:cNvSpPr/>
      </dsp:nvSpPr>
      <dsp:spPr>
        <a:xfrm rot="5400000">
          <a:off x="5278315" y="-3357435"/>
          <a:ext cx="777667" cy="96593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Convert PDF and HTML to text</a:t>
          </a:r>
        </a:p>
        <a:p>
          <a:pPr marL="228600" lvl="1" indent="-228600" algn="l" defTabSz="977900">
            <a:lnSpc>
              <a:spcPct val="90000"/>
            </a:lnSpc>
            <a:spcBef>
              <a:spcPct val="0"/>
            </a:spcBef>
            <a:spcAft>
              <a:spcPct val="15000"/>
            </a:spcAft>
            <a:buChar char="•"/>
          </a:pPr>
          <a:r>
            <a:rPr lang="en-US" sz="2200" kern="1200" dirty="0"/>
            <a:t>Further clean the text</a:t>
          </a:r>
        </a:p>
      </dsp:txBody>
      <dsp:txXfrm rot="-5400000">
        <a:off x="837489" y="1121354"/>
        <a:ext cx="9621358" cy="701741"/>
      </dsp:txXfrm>
    </dsp:sp>
    <dsp:sp modelId="{F547B461-90BF-41EF-AB7B-AFDF0D41D8BE}">
      <dsp:nvSpPr>
        <dsp:cNvPr id="0" name=""/>
        <dsp:cNvSpPr/>
      </dsp:nvSpPr>
      <dsp:spPr>
        <a:xfrm rot="5400000">
          <a:off x="-179461" y="2343244"/>
          <a:ext cx="1196411" cy="83748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Develop Database</a:t>
          </a:r>
        </a:p>
      </dsp:txBody>
      <dsp:txXfrm rot="-5400000">
        <a:off x="1" y="2582526"/>
        <a:ext cx="837488" cy="358923"/>
      </dsp:txXfrm>
    </dsp:sp>
    <dsp:sp modelId="{65B1438A-58D6-482F-A5A9-5800729609A1}">
      <dsp:nvSpPr>
        <dsp:cNvPr id="0" name=""/>
        <dsp:cNvSpPr/>
      </dsp:nvSpPr>
      <dsp:spPr>
        <a:xfrm rot="5400000">
          <a:off x="5278315" y="-2277043"/>
          <a:ext cx="777667" cy="96593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Load text into the database</a:t>
          </a:r>
        </a:p>
        <a:p>
          <a:pPr marL="228600" lvl="1" indent="-228600" algn="l" defTabSz="977900">
            <a:lnSpc>
              <a:spcPct val="90000"/>
            </a:lnSpc>
            <a:spcBef>
              <a:spcPct val="0"/>
            </a:spcBef>
            <a:spcAft>
              <a:spcPct val="15000"/>
            </a:spcAft>
            <a:buChar char="•"/>
          </a:pPr>
          <a:r>
            <a:rPr lang="en-US" sz="2200" kern="1200" dirty="0"/>
            <a:t>Keep track of documents and features</a:t>
          </a:r>
        </a:p>
      </dsp:txBody>
      <dsp:txXfrm rot="-5400000">
        <a:off x="837489" y="2201746"/>
        <a:ext cx="9621358" cy="701741"/>
      </dsp:txXfrm>
    </dsp:sp>
    <dsp:sp modelId="{72EBEBC4-88C3-4E45-9890-5F6BBDB5095F}">
      <dsp:nvSpPr>
        <dsp:cNvPr id="0" name=""/>
        <dsp:cNvSpPr/>
      </dsp:nvSpPr>
      <dsp:spPr>
        <a:xfrm rot="5400000">
          <a:off x="-179461" y="3423636"/>
          <a:ext cx="1196411" cy="83748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Classify Documents</a:t>
          </a:r>
        </a:p>
      </dsp:txBody>
      <dsp:txXfrm rot="-5400000">
        <a:off x="1" y="3662918"/>
        <a:ext cx="837488" cy="358923"/>
      </dsp:txXfrm>
    </dsp:sp>
    <dsp:sp modelId="{8CC7DEB9-F7D0-479A-9FA4-A18DF4446F76}">
      <dsp:nvSpPr>
        <dsp:cNvPr id="0" name=""/>
        <dsp:cNvSpPr/>
      </dsp:nvSpPr>
      <dsp:spPr>
        <a:xfrm rot="5400000">
          <a:off x="5278315" y="-1196652"/>
          <a:ext cx="777667" cy="96593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Organizations discuss a wide variety of topics</a:t>
          </a:r>
        </a:p>
        <a:p>
          <a:pPr marL="228600" lvl="1" indent="-228600" algn="l" defTabSz="977900">
            <a:lnSpc>
              <a:spcPct val="90000"/>
            </a:lnSpc>
            <a:spcBef>
              <a:spcPct val="0"/>
            </a:spcBef>
            <a:spcAft>
              <a:spcPct val="15000"/>
            </a:spcAft>
            <a:buChar char="•"/>
          </a:pPr>
          <a:r>
            <a:rPr lang="en-US" sz="2200" kern="1200" dirty="0"/>
            <a:t>Identify documents related to accounting and auditing</a:t>
          </a:r>
        </a:p>
      </dsp:txBody>
      <dsp:txXfrm rot="-5400000">
        <a:off x="837489" y="3282137"/>
        <a:ext cx="9621358" cy="701741"/>
      </dsp:txXfrm>
    </dsp:sp>
    <dsp:sp modelId="{FABDFCB9-84E2-4736-BE46-0BC169F05BD2}">
      <dsp:nvSpPr>
        <dsp:cNvPr id="0" name=""/>
        <dsp:cNvSpPr/>
      </dsp:nvSpPr>
      <dsp:spPr>
        <a:xfrm rot="5400000">
          <a:off x="-179461" y="4504027"/>
          <a:ext cx="1196411" cy="83748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Identify Topics</a:t>
          </a:r>
        </a:p>
      </dsp:txBody>
      <dsp:txXfrm rot="-5400000">
        <a:off x="1" y="4743309"/>
        <a:ext cx="837488" cy="358923"/>
      </dsp:txXfrm>
    </dsp:sp>
    <dsp:sp modelId="{6D93A4AF-7249-4297-B794-4341C6A81CE7}">
      <dsp:nvSpPr>
        <dsp:cNvPr id="0" name=""/>
        <dsp:cNvSpPr/>
      </dsp:nvSpPr>
      <dsp:spPr>
        <a:xfrm rot="5400000">
          <a:off x="5278315" y="-116261"/>
          <a:ext cx="777667" cy="96593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Find relevant topics within each document</a:t>
          </a:r>
        </a:p>
        <a:p>
          <a:pPr marL="228600" lvl="1" indent="-228600" algn="l" defTabSz="977900">
            <a:lnSpc>
              <a:spcPct val="90000"/>
            </a:lnSpc>
            <a:spcBef>
              <a:spcPct val="0"/>
            </a:spcBef>
            <a:spcAft>
              <a:spcPct val="15000"/>
            </a:spcAft>
            <a:buChar char="•"/>
          </a:pPr>
          <a:r>
            <a:rPr lang="en-US" sz="2200" kern="1200" dirty="0"/>
            <a:t>Extract the associated raw text for manual inspection</a:t>
          </a:r>
        </a:p>
      </dsp:txBody>
      <dsp:txXfrm rot="-5400000">
        <a:off x="837489" y="4362528"/>
        <a:ext cx="9621358" cy="7017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9320F-26F8-4AB1-B4D3-7482AE3B88C0}"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7B205-DF27-462C-9925-CB8F70E4CE7C}" type="slidenum">
              <a:rPr lang="en-US" smtClean="0"/>
              <a:t>‹#›</a:t>
            </a:fld>
            <a:endParaRPr lang="en-US"/>
          </a:p>
        </p:txBody>
      </p:sp>
    </p:spTree>
    <p:extLst>
      <p:ext uri="{BB962C8B-B14F-4D97-AF65-F5344CB8AC3E}">
        <p14:creationId xmlns:p14="http://schemas.microsoft.com/office/powerpoint/2010/main" val="232747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panose="02020603050405020304" pitchFamily="18" charset="0"/>
              </a:rPr>
              <a:t>The Public Interest Oversight Board (PIOB) provides independent oversight of the activities of the International Audit and Assurance Standard Setting Board (IAASB) and International Ethics Standard Setting Board for Accountants (IESBA), supported by the International Federation of Accountants (IFAC) to ensure that they are responsive to the Public Interest. Thus, a critical task for PIOB is to obtain an accurate portrayal of the Public Interest. In this project, we propose methods for automatically detecting, collecting, and analyzing public interest data from digital resources available on the Internet. A successful project will allow PIOB to obtain a broader and deeper awareness of the public interest related to the international  standards developed by the IAASB and IESBA. This will in turn assist PIOB in its chartered mission to oversee the responsiveness of IAASB and IESBA activities to the  public interest.</a:t>
            </a:r>
            <a:endParaRPr lang="en-US" sz="1200" dirty="0">
              <a:effectLst/>
              <a:latin typeface="+mn-lt"/>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BE27B205-DF27-462C-9925-CB8F70E4CE7C}" type="slidenum">
              <a:rPr lang="en-US" smtClean="0"/>
              <a:t>3</a:t>
            </a:fld>
            <a:endParaRPr lang="en-US"/>
          </a:p>
        </p:txBody>
      </p:sp>
    </p:spTree>
    <p:extLst>
      <p:ext uri="{BB962C8B-B14F-4D97-AF65-F5344CB8AC3E}">
        <p14:creationId xmlns:p14="http://schemas.microsoft.com/office/powerpoint/2010/main" val="2098461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27B205-DF27-462C-9925-CB8F70E4CE7C}" type="slidenum">
              <a:rPr lang="en-US" smtClean="0"/>
              <a:t>4</a:t>
            </a:fld>
            <a:endParaRPr lang="en-US"/>
          </a:p>
        </p:txBody>
      </p:sp>
    </p:spTree>
    <p:extLst>
      <p:ext uri="{BB962C8B-B14F-4D97-AF65-F5344CB8AC3E}">
        <p14:creationId xmlns:p14="http://schemas.microsoft.com/office/powerpoint/2010/main" val="34014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SIFMA is an American organization that advocates for </a:t>
            </a:r>
          </a:p>
        </p:txBody>
      </p:sp>
      <p:sp>
        <p:nvSpPr>
          <p:cNvPr id="4" name="Slide Number Placeholder 3"/>
          <p:cNvSpPr>
            <a:spLocks noGrp="1"/>
          </p:cNvSpPr>
          <p:nvPr>
            <p:ph type="sldNum" sz="quarter" idx="5"/>
          </p:nvPr>
        </p:nvSpPr>
        <p:spPr/>
        <p:txBody>
          <a:bodyPr/>
          <a:lstStyle/>
          <a:p>
            <a:fld id="{BE27B205-DF27-462C-9925-CB8F70E4CE7C}" type="slidenum">
              <a:rPr lang="en-US" smtClean="0"/>
              <a:t>7</a:t>
            </a:fld>
            <a:endParaRPr lang="en-US"/>
          </a:p>
        </p:txBody>
      </p:sp>
    </p:spTree>
    <p:extLst>
      <p:ext uri="{BB962C8B-B14F-4D97-AF65-F5344CB8AC3E}">
        <p14:creationId xmlns:p14="http://schemas.microsoft.com/office/powerpoint/2010/main" val="294974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Times New Roman" panose="02020603050405020304" pitchFamily="18" charset="0"/>
                <a:ea typeface="Times New Roman" panose="02020603050405020304" pitchFamily="18" charset="0"/>
              </a:rPr>
              <a:t>To gain access to the content of each website we will rely on web scraping. The content will be cleaned and then organized in a database or related technology in preparation for data processing. To process the data, we will begin by identifying text related to key words and concepts provided by the PIOB. The CARLAB team will work with PIOB and IFAC to create the initial list of words, phrases, and concepts. A preliminary list provided informally by PIOB and IFAC includes the following terms:</a:t>
            </a:r>
            <a:endParaRPr lang="en-US" dirty="0"/>
          </a:p>
        </p:txBody>
      </p:sp>
      <p:sp>
        <p:nvSpPr>
          <p:cNvPr id="4" name="Slide Number Placeholder 3"/>
          <p:cNvSpPr>
            <a:spLocks noGrp="1"/>
          </p:cNvSpPr>
          <p:nvPr>
            <p:ph type="sldNum" sz="quarter" idx="5"/>
          </p:nvPr>
        </p:nvSpPr>
        <p:spPr/>
        <p:txBody>
          <a:bodyPr/>
          <a:lstStyle/>
          <a:p>
            <a:fld id="{BE27B205-DF27-462C-9925-CB8F70E4CE7C}" type="slidenum">
              <a:rPr lang="en-US" smtClean="0"/>
              <a:t>8</a:t>
            </a:fld>
            <a:endParaRPr lang="en-US"/>
          </a:p>
        </p:txBody>
      </p:sp>
    </p:spTree>
    <p:extLst>
      <p:ext uri="{BB962C8B-B14F-4D97-AF65-F5344CB8AC3E}">
        <p14:creationId xmlns:p14="http://schemas.microsoft.com/office/powerpoint/2010/main" val="781507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27B205-DF27-462C-9925-CB8F70E4CE7C}" type="slidenum">
              <a:rPr lang="en-US" smtClean="0"/>
              <a:t>16</a:t>
            </a:fld>
            <a:endParaRPr lang="en-US"/>
          </a:p>
        </p:txBody>
      </p:sp>
    </p:spTree>
    <p:extLst>
      <p:ext uri="{BB962C8B-B14F-4D97-AF65-F5344CB8AC3E}">
        <p14:creationId xmlns:p14="http://schemas.microsoft.com/office/powerpoint/2010/main" val="3027950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62DE1-E91E-4F90-BF99-5AE8F2FF8B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BC0288-D5A5-4DC5-98C0-96F83DD11C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121BCD-52EC-43D8-A273-651138162BB0}"/>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5" name="Footer Placeholder 4">
            <a:extLst>
              <a:ext uri="{FF2B5EF4-FFF2-40B4-BE49-F238E27FC236}">
                <a16:creationId xmlns:a16="http://schemas.microsoft.com/office/drawing/2014/main" id="{D1D62431-9143-4B74-9525-6FB30F8CA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5D31A-7904-4629-AD10-1D05B89A4317}"/>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120595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D9ECC-F696-4362-9024-BD60E73D32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D71C25-0C04-4868-902A-40ED91B553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43D64-612A-440F-A007-A8FEB780DB75}"/>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5" name="Footer Placeholder 4">
            <a:extLst>
              <a:ext uri="{FF2B5EF4-FFF2-40B4-BE49-F238E27FC236}">
                <a16:creationId xmlns:a16="http://schemas.microsoft.com/office/drawing/2014/main" id="{CBC71026-A125-4311-A929-FA55B032C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57E32-5547-4AE9-A736-1EF40FC51FCC}"/>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236776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E237B1-0335-4FC3-ACF3-88B4A80712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782B19-A769-47BD-BD5D-44DC5A63A1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A25F6-6491-4194-B8A0-14DB42B40B25}"/>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5" name="Footer Placeholder 4">
            <a:extLst>
              <a:ext uri="{FF2B5EF4-FFF2-40B4-BE49-F238E27FC236}">
                <a16:creationId xmlns:a16="http://schemas.microsoft.com/office/drawing/2014/main" id="{61FF8B0F-3B31-4669-AA4D-9396C59159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EF278-3954-4247-B37F-DE3DA4ED8E44}"/>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605800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PPT_intropage_pr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914400" y="2130426"/>
            <a:ext cx="10363200" cy="1470025"/>
          </a:xfrm>
        </p:spPr>
        <p:txBody>
          <a:bodyPr/>
          <a:lstStyle>
            <a:lvl1pPr algn="ctr">
              <a:defRPr>
                <a:solidFill>
                  <a:schemeClr val="bg1"/>
                </a:solidFill>
              </a:defRPr>
            </a:lvl1pPr>
          </a:lstStyle>
          <a:p>
            <a:r>
              <a:rPr lang="en-US"/>
              <a:t>Click to edit Master title style</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3025284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491423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3013210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53848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24000"/>
            <a:ext cx="53848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295063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2231620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2190050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1118480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375233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A0C9A-B2A4-4AEC-BD46-07F1661EF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BDF125-0DF7-4A52-8A7A-B1C82BE78A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D4FFE-CFE7-4D42-9DB9-5D2F959EA1DF}"/>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5" name="Footer Placeholder 4">
            <a:extLst>
              <a:ext uri="{FF2B5EF4-FFF2-40B4-BE49-F238E27FC236}">
                <a16:creationId xmlns:a16="http://schemas.microsoft.com/office/drawing/2014/main" id="{155A6F36-A756-4C78-992C-53CC070B9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FD863C-EBE9-413D-A9B7-01504A6E0B36}"/>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666035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778537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2574990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448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8026400" cy="54483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53CCEFFA-B0D1-4A94-8639-3EFE9F71ACE4}" type="slidenum">
              <a:rPr lang="pt-BR" smtClean="0"/>
              <a:t>‹#›</a:t>
            </a:fld>
            <a:endParaRPr lang="pt-BR"/>
          </a:p>
        </p:txBody>
      </p:sp>
    </p:spTree>
    <p:extLst>
      <p:ext uri="{BB962C8B-B14F-4D97-AF65-F5344CB8AC3E}">
        <p14:creationId xmlns:p14="http://schemas.microsoft.com/office/powerpoint/2010/main" val="354283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3A9C2-355E-49DE-AD52-F64247BD88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111A5D-8FCC-48DE-9D7B-DC776287A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D7AF2F-9176-41D6-84FE-601F25ADF218}"/>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5" name="Footer Placeholder 4">
            <a:extLst>
              <a:ext uri="{FF2B5EF4-FFF2-40B4-BE49-F238E27FC236}">
                <a16:creationId xmlns:a16="http://schemas.microsoft.com/office/drawing/2014/main" id="{BE025FA5-8731-4F34-836A-80AF6F5B4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79CE7-B812-4A3A-A62D-5437FDD9A3C7}"/>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328442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66CA-EF00-492D-BC1E-471DCE7174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9F9D4D-7F90-46C4-AA19-237A3E175D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A2E898-B765-442C-8986-7881ACEC13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73F311-98C4-4F6E-BEFD-5C7FD2FC390C}"/>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6" name="Footer Placeholder 5">
            <a:extLst>
              <a:ext uri="{FF2B5EF4-FFF2-40B4-BE49-F238E27FC236}">
                <a16:creationId xmlns:a16="http://schemas.microsoft.com/office/drawing/2014/main" id="{1586EC7E-1D36-4306-A5F6-9102425B2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5E840B-94DF-4D86-95D8-FC33D500A26C}"/>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305997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4DC4-CF64-4520-AE6D-734F9605B0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DF4390-E6C5-4802-81BB-BFC5789CB6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87F143-4877-4A14-8D3B-0C4DB10541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8F5412-5051-4207-BE4B-F59E6D5571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11D29F-204A-4081-B7AD-FAC7723CFC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29FEA8-E538-4856-B964-83D5E08F0976}"/>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8" name="Footer Placeholder 7">
            <a:extLst>
              <a:ext uri="{FF2B5EF4-FFF2-40B4-BE49-F238E27FC236}">
                <a16:creationId xmlns:a16="http://schemas.microsoft.com/office/drawing/2014/main" id="{C583416D-51E8-41A2-A061-F70E7523D8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7B224E-7224-413B-A4B8-AEF50C13D4DF}"/>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8832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3643-3DE1-492B-954F-B032E0BD37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42EB2F-E216-4E0A-8B94-DD5A80BD9878}"/>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4" name="Footer Placeholder 3">
            <a:extLst>
              <a:ext uri="{FF2B5EF4-FFF2-40B4-BE49-F238E27FC236}">
                <a16:creationId xmlns:a16="http://schemas.microsoft.com/office/drawing/2014/main" id="{B46524C8-E0C4-4251-B0A8-C643DB707B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24146C-D504-4C56-BFFF-B2DFF76F382A}"/>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45233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EDC813-0B27-44DD-9FF3-607D7251ED42}"/>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3" name="Footer Placeholder 2">
            <a:extLst>
              <a:ext uri="{FF2B5EF4-FFF2-40B4-BE49-F238E27FC236}">
                <a16:creationId xmlns:a16="http://schemas.microsoft.com/office/drawing/2014/main" id="{293D29B0-70E8-4C51-B125-E1C6825B33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C946B0-FFF8-4EE2-A919-D75B1E46A155}"/>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15161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94ED-6EEF-48AD-93CC-F59EFD2C8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99414C-9EDF-44A9-80A2-F7156458B0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F5A926-56E6-4AC3-B12D-92086CF30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7AEC5-FCB6-4683-B758-58EFD1DDF1B2}"/>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6" name="Footer Placeholder 5">
            <a:extLst>
              <a:ext uri="{FF2B5EF4-FFF2-40B4-BE49-F238E27FC236}">
                <a16:creationId xmlns:a16="http://schemas.microsoft.com/office/drawing/2014/main" id="{ED6DDE33-9AAC-4F43-A875-D0DA6F809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FBEE22-16D8-43FF-B607-A18FCC85A1BD}"/>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313205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AF9A1-88F8-44EA-A750-FB5827D4A6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BF066B-DB6A-4D0E-9D26-F39CE314C4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02B046-05F5-4DEB-B67A-EC11492B4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E39545-862D-4E38-B047-5ED4B8C6EB04}"/>
              </a:ext>
            </a:extLst>
          </p:cNvPr>
          <p:cNvSpPr>
            <a:spLocks noGrp="1"/>
          </p:cNvSpPr>
          <p:nvPr>
            <p:ph type="dt" sz="half" idx="10"/>
          </p:nvPr>
        </p:nvSpPr>
        <p:spPr/>
        <p:txBody>
          <a:bodyPr/>
          <a:lstStyle/>
          <a:p>
            <a:fld id="{A468CC26-1275-4CF7-9A98-7AFF335FADD7}" type="datetimeFigureOut">
              <a:rPr lang="en-US" smtClean="0"/>
              <a:t>9/24/2020</a:t>
            </a:fld>
            <a:endParaRPr lang="en-US"/>
          </a:p>
        </p:txBody>
      </p:sp>
      <p:sp>
        <p:nvSpPr>
          <p:cNvPr id="6" name="Footer Placeholder 5">
            <a:extLst>
              <a:ext uri="{FF2B5EF4-FFF2-40B4-BE49-F238E27FC236}">
                <a16:creationId xmlns:a16="http://schemas.microsoft.com/office/drawing/2014/main" id="{CB1F8FB3-E91B-4F56-8C8D-5F1B5835E2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45321-3283-4FB3-BF6A-FC8DD959BEE5}"/>
              </a:ext>
            </a:extLst>
          </p:cNvPr>
          <p:cNvSpPr>
            <a:spLocks noGrp="1"/>
          </p:cNvSpPr>
          <p:nvPr>
            <p:ph type="sldNum" sz="quarter" idx="12"/>
          </p:nvPr>
        </p:nvSpPr>
        <p:spPr/>
        <p:txBody>
          <a:bodyPr/>
          <a:lstStyle/>
          <a:p>
            <a:fld id="{F4CBFDDA-2C82-4B3F-92E0-475839B6B633}" type="slidenum">
              <a:rPr lang="en-US" smtClean="0"/>
              <a:t>‹#›</a:t>
            </a:fld>
            <a:endParaRPr lang="en-US"/>
          </a:p>
        </p:txBody>
      </p:sp>
    </p:spTree>
    <p:extLst>
      <p:ext uri="{BB962C8B-B14F-4D97-AF65-F5344CB8AC3E}">
        <p14:creationId xmlns:p14="http://schemas.microsoft.com/office/powerpoint/2010/main" val="35017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3E0A50-247F-4324-BA58-E4A31717F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EF64A-C2FE-42A4-91EE-5CBEA0A09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FCCD4-9FFF-4785-B403-F230C8A9EC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8CC26-1275-4CF7-9A98-7AFF335FADD7}" type="datetimeFigureOut">
              <a:rPr lang="en-US" smtClean="0"/>
              <a:t>9/24/2020</a:t>
            </a:fld>
            <a:endParaRPr lang="en-US"/>
          </a:p>
        </p:txBody>
      </p:sp>
      <p:sp>
        <p:nvSpPr>
          <p:cNvPr id="5" name="Footer Placeholder 4">
            <a:extLst>
              <a:ext uri="{FF2B5EF4-FFF2-40B4-BE49-F238E27FC236}">
                <a16:creationId xmlns:a16="http://schemas.microsoft.com/office/drawing/2014/main" id="{C726B8F3-09E0-4F26-8614-939559E6A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07C69F-99AC-432E-9DBB-7DCDEA808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BFDDA-2C82-4B3F-92E0-475839B6B633}" type="slidenum">
              <a:rPr lang="en-US" smtClean="0"/>
              <a:t>‹#›</a:t>
            </a:fld>
            <a:endParaRPr lang="en-US"/>
          </a:p>
        </p:txBody>
      </p:sp>
    </p:spTree>
    <p:extLst>
      <p:ext uri="{BB962C8B-B14F-4D97-AF65-F5344CB8AC3E}">
        <p14:creationId xmlns:p14="http://schemas.microsoft.com/office/powerpoint/2010/main" val="2068487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609600"/>
            <a:ext cx="10972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524000"/>
            <a:ext cx="109728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5F5F5F"/>
                </a:solidFill>
              </a:defRPr>
            </a:lvl1pPr>
          </a:lstStyle>
          <a:p>
            <a:fld id="{53CCEFFA-B0D1-4A94-8639-3EFE9F71ACE4}" type="slidenum">
              <a:rPr lang="pt-BR" smtClean="0"/>
              <a:t>‹#›</a:t>
            </a:fld>
            <a:endParaRPr lang="pt-BR"/>
          </a:p>
        </p:txBody>
      </p:sp>
      <p:pic>
        <p:nvPicPr>
          <p:cNvPr id="1029" name="Picture 7" descr="RU_units-banner_red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1"/>
            <a:ext cx="122301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079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rgbClr val="5F5F5F"/>
          </a:solidFill>
          <a:latin typeface="+mn-lt"/>
          <a:ea typeface="+mn-ea"/>
          <a:cs typeface="+mn-cs"/>
        </a:defRPr>
      </a:lvl1pPr>
      <a:lvl2pPr marL="742950" indent="-285750" algn="l" rtl="0" eaLnBrk="1" fontAlgn="base" hangingPunct="1">
        <a:spcBef>
          <a:spcPct val="20000"/>
        </a:spcBef>
        <a:spcAft>
          <a:spcPct val="0"/>
        </a:spcAft>
        <a:buChar char="–"/>
        <a:defRPr>
          <a:solidFill>
            <a:srgbClr val="5F5F5F"/>
          </a:solidFill>
          <a:latin typeface="+mn-lt"/>
        </a:defRPr>
      </a:lvl2pPr>
      <a:lvl3pPr marL="1143000" indent="-228600" algn="l" rtl="0" eaLnBrk="1" fontAlgn="base" hangingPunct="1">
        <a:spcBef>
          <a:spcPct val="20000"/>
        </a:spcBef>
        <a:spcAft>
          <a:spcPct val="0"/>
        </a:spcAft>
        <a:buChar char="•"/>
        <a:defRPr sz="1600">
          <a:solidFill>
            <a:srgbClr val="5F5F5F"/>
          </a:solidFill>
          <a:latin typeface="+mn-lt"/>
        </a:defRPr>
      </a:lvl3pPr>
      <a:lvl4pPr marL="1600200" indent="-228600" algn="l" rtl="0" eaLnBrk="1" fontAlgn="base" hangingPunct="1">
        <a:spcBef>
          <a:spcPct val="20000"/>
        </a:spcBef>
        <a:spcAft>
          <a:spcPct val="0"/>
        </a:spcAft>
        <a:buChar char="–"/>
        <a:defRPr sz="1400">
          <a:solidFill>
            <a:srgbClr val="5F5F5F"/>
          </a:solidFill>
          <a:latin typeface="+mn-lt"/>
        </a:defRPr>
      </a:lvl4pPr>
      <a:lvl5pPr marL="2057400" indent="-228600" algn="l" rtl="0" eaLnBrk="1" fontAlgn="base" hangingPunct="1">
        <a:spcBef>
          <a:spcPct val="20000"/>
        </a:spcBef>
        <a:spcAft>
          <a:spcPct val="0"/>
        </a:spcAft>
        <a:buChar char="»"/>
        <a:defRPr sz="1400">
          <a:solidFill>
            <a:srgbClr val="5F5F5F"/>
          </a:solidFill>
          <a:latin typeface="+mn-lt"/>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heia.org/" TargetMode="External"/><Relationship Id="rId7" Type="http://schemas.openxmlformats.org/officeDocument/2006/relationships/hyperlink" Target="http://www.esma.europa.e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osco.org/" TargetMode="External"/><Relationship Id="rId5" Type="http://schemas.openxmlformats.org/officeDocument/2006/relationships/hyperlink" Target="http://www.sifma.org/" TargetMode="External"/><Relationship Id="rId4" Type="http://schemas.openxmlformats.org/officeDocument/2006/relationships/hyperlink" Target="http://www.icgn.org/" TargetMode="Externa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6884-C75F-4885-940E-661240755513}"/>
              </a:ext>
            </a:extLst>
          </p:cNvPr>
          <p:cNvSpPr>
            <a:spLocks noGrp="1"/>
          </p:cNvSpPr>
          <p:nvPr>
            <p:ph type="ctrTitle"/>
          </p:nvPr>
        </p:nvSpPr>
        <p:spPr/>
        <p:txBody>
          <a:bodyPr/>
          <a:lstStyle/>
          <a:p>
            <a:r>
              <a:rPr lang="en-US" dirty="0">
                <a:effectLst/>
                <a:latin typeface="Times New Roman" panose="02020603050405020304" pitchFamily="18" charset="0"/>
              </a:rPr>
              <a:t>The automatic identification of public interest in the fields of audit, assurance, and ethical standards</a:t>
            </a:r>
            <a:endParaRPr lang="en-US" dirty="0"/>
          </a:p>
        </p:txBody>
      </p:sp>
      <p:sp>
        <p:nvSpPr>
          <p:cNvPr id="3" name="Subtitle 2">
            <a:extLst>
              <a:ext uri="{FF2B5EF4-FFF2-40B4-BE49-F238E27FC236}">
                <a16:creationId xmlns:a16="http://schemas.microsoft.com/office/drawing/2014/main" id="{F5F164AD-CBF8-4CC6-8335-2F8C36157E56}"/>
              </a:ext>
            </a:extLst>
          </p:cNvPr>
          <p:cNvSpPr>
            <a:spLocks noGrp="1"/>
          </p:cNvSpPr>
          <p:nvPr>
            <p:ph type="subTitle" idx="1"/>
          </p:nvPr>
        </p:nvSpPr>
        <p:spPr/>
        <p:txBody>
          <a:bodyPr/>
          <a:lstStyle/>
          <a:p>
            <a:r>
              <a:rPr lang="en-US" dirty="0"/>
              <a:t>Kevin Moffitt, Ph.D.</a:t>
            </a:r>
          </a:p>
          <a:p>
            <a:endParaRPr lang="en-US" dirty="0"/>
          </a:p>
          <a:p>
            <a:r>
              <a:rPr lang="en-US" dirty="0"/>
              <a:t>WCARS 48 -- September 24, 2020</a:t>
            </a:r>
          </a:p>
          <a:p>
            <a:endParaRPr lang="en-US" dirty="0"/>
          </a:p>
        </p:txBody>
      </p:sp>
    </p:spTree>
    <p:extLst>
      <p:ext uri="{BB962C8B-B14F-4D97-AF65-F5344CB8AC3E}">
        <p14:creationId xmlns:p14="http://schemas.microsoft.com/office/powerpoint/2010/main" val="153474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434BC-F7C6-453A-9B22-8CF12880E7CF}"/>
              </a:ext>
            </a:extLst>
          </p:cNvPr>
          <p:cNvSpPr>
            <a:spLocks noGrp="1"/>
          </p:cNvSpPr>
          <p:nvPr>
            <p:ph type="title"/>
          </p:nvPr>
        </p:nvSpPr>
        <p:spPr/>
        <p:txBody>
          <a:bodyPr/>
          <a:lstStyle/>
          <a:p>
            <a:r>
              <a:rPr lang="en-US" dirty="0"/>
              <a:t>Convert Documents to Plain Text</a:t>
            </a:r>
          </a:p>
        </p:txBody>
      </p:sp>
      <p:sp>
        <p:nvSpPr>
          <p:cNvPr id="3" name="Content Placeholder 2">
            <a:extLst>
              <a:ext uri="{FF2B5EF4-FFF2-40B4-BE49-F238E27FC236}">
                <a16:creationId xmlns:a16="http://schemas.microsoft.com/office/drawing/2014/main" id="{01B469E9-46A9-4EA9-99FD-B50CA77CBF34}"/>
              </a:ext>
            </a:extLst>
          </p:cNvPr>
          <p:cNvSpPr>
            <a:spLocks noGrp="1"/>
          </p:cNvSpPr>
          <p:nvPr>
            <p:ph idx="1"/>
          </p:nvPr>
        </p:nvSpPr>
        <p:spPr/>
        <p:txBody>
          <a:bodyPr/>
          <a:lstStyle/>
          <a:p>
            <a:r>
              <a:rPr lang="en-US" dirty="0"/>
              <a:t>Used Python libraries to convert PDFs/HTML to plain text</a:t>
            </a:r>
          </a:p>
          <a:p>
            <a:r>
              <a:rPr lang="en-US" dirty="0"/>
              <a:t>Diverse document types and sources lead to non-standard formatting in text</a:t>
            </a:r>
          </a:p>
          <a:p>
            <a:pPr lvl="1"/>
            <a:r>
              <a:rPr lang="en-US" dirty="0"/>
              <a:t>headers</a:t>
            </a:r>
          </a:p>
          <a:p>
            <a:pPr lvl="1"/>
            <a:r>
              <a:rPr lang="en-US" dirty="0"/>
              <a:t>footers</a:t>
            </a:r>
          </a:p>
          <a:p>
            <a:pPr lvl="1"/>
            <a:r>
              <a:rPr lang="en-US" dirty="0"/>
              <a:t>tables</a:t>
            </a:r>
          </a:p>
          <a:p>
            <a:pPr lvl="1"/>
            <a:r>
              <a:rPr lang="en-US" dirty="0" err="1"/>
              <a:t>etc</a:t>
            </a:r>
            <a:r>
              <a:rPr lang="en-US" dirty="0"/>
              <a:t>…</a:t>
            </a:r>
          </a:p>
          <a:p>
            <a:r>
              <a:rPr lang="en-US" dirty="0"/>
              <a:t>Standardize the text by converting each document to a list of sentences</a:t>
            </a:r>
          </a:p>
          <a:p>
            <a:pPr lvl="1"/>
            <a:r>
              <a:rPr lang="en-US" dirty="0"/>
              <a:t>Required a sentence parser</a:t>
            </a:r>
          </a:p>
          <a:p>
            <a:endParaRPr lang="en-US" dirty="0"/>
          </a:p>
        </p:txBody>
      </p:sp>
    </p:spTree>
    <p:extLst>
      <p:ext uri="{BB962C8B-B14F-4D97-AF65-F5344CB8AC3E}">
        <p14:creationId xmlns:p14="http://schemas.microsoft.com/office/powerpoint/2010/main" val="55625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1">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CC900DB-387D-405A-8256-F941EAF582F4}"/>
              </a:ext>
            </a:extLst>
          </p:cNvPr>
          <p:cNvSpPr>
            <a:spLocks noGrp="1"/>
          </p:cNvSpPr>
          <p:nvPr>
            <p:ph type="title"/>
          </p:nvPr>
        </p:nvSpPr>
        <p:spPr>
          <a:xfrm>
            <a:off x="6617740" y="802955"/>
            <a:ext cx="4766330" cy="1454051"/>
          </a:xfrm>
        </p:spPr>
        <p:txBody>
          <a:bodyPr>
            <a:normAutofit/>
          </a:bodyPr>
          <a:lstStyle/>
          <a:p>
            <a:r>
              <a:rPr lang="en-US" sz="3600" dirty="0">
                <a:solidFill>
                  <a:srgbClr val="000000"/>
                </a:solidFill>
              </a:rPr>
              <a:t>Filter Documents</a:t>
            </a:r>
          </a:p>
        </p:txBody>
      </p:sp>
      <p:sp>
        <p:nvSpPr>
          <p:cNvPr id="14"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6"/>
                </a:gs>
                <a:gs pos="23000">
                  <a:schemeClr val="accent6"/>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Filter">
            <a:extLst>
              <a:ext uri="{FF2B5EF4-FFF2-40B4-BE49-F238E27FC236}">
                <a16:creationId xmlns:a16="http://schemas.microsoft.com/office/drawing/2014/main" id="{5CBA2B71-9DDE-46CA-B56A-2DD9746E58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8328" y="1819656"/>
            <a:ext cx="4142232" cy="4142232"/>
          </a:xfrm>
          <a:prstGeom prst="rect">
            <a:avLst/>
          </a:prstGeom>
        </p:spPr>
      </p:pic>
      <p:sp>
        <p:nvSpPr>
          <p:cNvPr id="3" name="Content Placeholder 2">
            <a:extLst>
              <a:ext uri="{FF2B5EF4-FFF2-40B4-BE49-F238E27FC236}">
                <a16:creationId xmlns:a16="http://schemas.microsoft.com/office/drawing/2014/main" id="{BE00C111-969E-42EB-BE7B-E1351D5F8482}"/>
              </a:ext>
            </a:extLst>
          </p:cNvPr>
          <p:cNvSpPr>
            <a:spLocks noGrp="1"/>
          </p:cNvSpPr>
          <p:nvPr>
            <p:ph idx="1"/>
          </p:nvPr>
        </p:nvSpPr>
        <p:spPr>
          <a:xfrm>
            <a:off x="6621072" y="2421683"/>
            <a:ext cx="4765949" cy="3353476"/>
          </a:xfrm>
        </p:spPr>
        <p:txBody>
          <a:bodyPr anchor="t">
            <a:normAutofit fontScale="92500"/>
          </a:bodyPr>
          <a:lstStyle/>
          <a:p>
            <a:r>
              <a:rPr lang="en-US" sz="1800" dirty="0">
                <a:solidFill>
                  <a:srgbClr val="000000"/>
                </a:solidFill>
              </a:rPr>
              <a:t>To reduce false positives, </a:t>
            </a:r>
            <a:r>
              <a:rPr lang="en-US" sz="1800" b="1" dirty="0">
                <a:solidFill>
                  <a:srgbClr val="000000"/>
                </a:solidFill>
              </a:rPr>
              <a:t>eliminate documents with no discussion of accounting topics</a:t>
            </a:r>
          </a:p>
          <a:p>
            <a:r>
              <a:rPr lang="en-US" sz="1800" dirty="0">
                <a:solidFill>
                  <a:srgbClr val="000000"/>
                </a:solidFill>
              </a:rPr>
              <a:t>Two-filter solution:</a:t>
            </a:r>
          </a:p>
          <a:p>
            <a:pPr marL="0" indent="0">
              <a:buNone/>
            </a:pPr>
            <a:r>
              <a:rPr lang="en-US" sz="1800" dirty="0">
                <a:solidFill>
                  <a:srgbClr val="000000"/>
                </a:solidFill>
              </a:rPr>
              <a:t>Filter 1: Select documents that have language like that found in an accounting and auditing glossary</a:t>
            </a:r>
          </a:p>
          <a:p>
            <a:pPr marL="0" indent="0">
              <a:buNone/>
            </a:pPr>
            <a:r>
              <a:rPr lang="en-US" sz="1800" dirty="0">
                <a:solidFill>
                  <a:srgbClr val="000000"/>
                </a:solidFill>
              </a:rPr>
              <a:t>Filter 2: Select documents that contain accounting or auditing related topics (LDA analysis)</a:t>
            </a:r>
          </a:p>
          <a:p>
            <a:pPr marL="0" indent="0">
              <a:buNone/>
            </a:pPr>
            <a:endParaRPr lang="en-US" sz="1800" dirty="0">
              <a:solidFill>
                <a:srgbClr val="000000"/>
              </a:solidFill>
            </a:endParaRPr>
          </a:p>
          <a:p>
            <a:pPr marL="0" indent="0">
              <a:buNone/>
            </a:pPr>
            <a:r>
              <a:rPr lang="en-US" sz="1800" b="1" dirty="0">
                <a:solidFill>
                  <a:srgbClr val="000000"/>
                </a:solidFill>
              </a:rPr>
              <a:t>661</a:t>
            </a:r>
            <a:r>
              <a:rPr lang="en-US" sz="1800" dirty="0">
                <a:solidFill>
                  <a:srgbClr val="000000"/>
                </a:solidFill>
              </a:rPr>
              <a:t> relevant documents were identified using metrics based on these two filters</a:t>
            </a:r>
          </a:p>
        </p:txBody>
      </p:sp>
    </p:spTree>
    <p:extLst>
      <p:ext uri="{BB962C8B-B14F-4D97-AF65-F5344CB8AC3E}">
        <p14:creationId xmlns:p14="http://schemas.microsoft.com/office/powerpoint/2010/main" val="348601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E637A-260F-4D48-8DD8-1C1F5BCC5107}"/>
              </a:ext>
            </a:extLst>
          </p:cNvPr>
          <p:cNvSpPr>
            <a:spLocks noGrp="1"/>
          </p:cNvSpPr>
          <p:nvPr>
            <p:ph type="title"/>
          </p:nvPr>
        </p:nvSpPr>
        <p:spPr>
          <a:xfrm>
            <a:off x="838200" y="-235460"/>
            <a:ext cx="10515600" cy="1325563"/>
          </a:xfrm>
        </p:spPr>
        <p:txBody>
          <a:bodyPr/>
          <a:lstStyle/>
          <a:p>
            <a:r>
              <a:rPr lang="en-US" dirty="0"/>
              <a:t>Identify Topics in Relevant Documents</a:t>
            </a:r>
          </a:p>
        </p:txBody>
      </p:sp>
      <p:graphicFrame>
        <p:nvGraphicFramePr>
          <p:cNvPr id="5" name="Table 6">
            <a:extLst>
              <a:ext uri="{FF2B5EF4-FFF2-40B4-BE49-F238E27FC236}">
                <a16:creationId xmlns:a16="http://schemas.microsoft.com/office/drawing/2014/main" id="{54014118-BAFA-49C1-91DD-3DD439F67F5A}"/>
              </a:ext>
            </a:extLst>
          </p:cNvPr>
          <p:cNvGraphicFramePr>
            <a:graphicFrameLocks noGrp="1"/>
          </p:cNvGraphicFramePr>
          <p:nvPr>
            <p:extLst>
              <p:ext uri="{D42A27DB-BD31-4B8C-83A1-F6EECF244321}">
                <p14:modId xmlns:p14="http://schemas.microsoft.com/office/powerpoint/2010/main" val="2386349697"/>
              </p:ext>
            </p:extLst>
          </p:nvPr>
        </p:nvGraphicFramePr>
        <p:xfrm>
          <a:off x="1714500" y="672727"/>
          <a:ext cx="7642442" cy="6064546"/>
        </p:xfrm>
        <a:graphic>
          <a:graphicData uri="http://schemas.openxmlformats.org/drawingml/2006/table">
            <a:tbl>
              <a:tblPr firstRow="1" bandRow="1">
                <a:tableStyleId>{EB9631B5-78F2-41C9-869B-9F39066F8104}</a:tableStyleId>
              </a:tblPr>
              <a:tblGrid>
                <a:gridCol w="3713567">
                  <a:extLst>
                    <a:ext uri="{9D8B030D-6E8A-4147-A177-3AD203B41FA5}">
                      <a16:colId xmlns:a16="http://schemas.microsoft.com/office/drawing/2014/main" val="2113996437"/>
                    </a:ext>
                  </a:extLst>
                </a:gridCol>
                <a:gridCol w="3928875">
                  <a:extLst>
                    <a:ext uri="{9D8B030D-6E8A-4147-A177-3AD203B41FA5}">
                      <a16:colId xmlns:a16="http://schemas.microsoft.com/office/drawing/2014/main" val="1208755093"/>
                    </a:ext>
                  </a:extLst>
                </a:gridCol>
              </a:tblGrid>
              <a:tr h="331860">
                <a:tc gridSpan="2">
                  <a:txBody>
                    <a:bodyPr/>
                    <a:lstStyle/>
                    <a:p>
                      <a:pPr algn="ctr"/>
                      <a:r>
                        <a:rPr lang="en-US" sz="1400" dirty="0">
                          <a:solidFill>
                            <a:schemeClr val="tx1"/>
                          </a:solidFill>
                        </a:rPr>
                        <a:t>Topics Selected by PIOB and IFAC</a:t>
                      </a:r>
                    </a:p>
                  </a:txBody>
                  <a:tcPr marL="88025" marR="88025" marT="44012" marB="44012" anchor="ct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39539776"/>
                  </a:ext>
                </a:extLst>
              </a:tr>
              <a:tr h="333726">
                <a:tc>
                  <a:txBody>
                    <a:bodyPr/>
                    <a:lstStyle/>
                    <a:p>
                      <a:r>
                        <a:rPr lang="en-US" sz="1800">
                          <a:effectLst/>
                        </a:rPr>
                        <a:t>accountability</a:t>
                      </a:r>
                      <a:endParaRPr lang="en-US" sz="2400" dirty="0"/>
                    </a:p>
                  </a:txBody>
                  <a:tcPr marL="43359" marR="43359" marT="21679" marB="21679" anchor="ctr"/>
                </a:tc>
                <a:tc>
                  <a:txBody>
                    <a:bodyPr/>
                    <a:lstStyle/>
                    <a:p>
                      <a:r>
                        <a:rPr lang="en-US" sz="1800" dirty="0">
                          <a:effectLst/>
                        </a:rPr>
                        <a:t>ethical requirement</a:t>
                      </a:r>
                      <a:endParaRPr lang="en-US" sz="2400" dirty="0"/>
                    </a:p>
                  </a:txBody>
                  <a:tcPr marL="43359" marR="43359" marT="21679" marB="21679" anchor="ctr"/>
                </a:tc>
                <a:extLst>
                  <a:ext uri="{0D108BD9-81ED-4DB2-BD59-A6C34878D82A}">
                    <a16:rowId xmlns:a16="http://schemas.microsoft.com/office/drawing/2014/main" val="1731276685"/>
                  </a:ext>
                </a:extLst>
              </a:tr>
              <a:tr h="333726">
                <a:tc>
                  <a:txBody>
                    <a:bodyPr/>
                    <a:lstStyle/>
                    <a:p>
                      <a:r>
                        <a:rPr lang="en-US" sz="1800">
                          <a:effectLst/>
                        </a:rPr>
                        <a:t>accounting estimates</a:t>
                      </a:r>
                      <a:endParaRPr lang="en-US" sz="2400" dirty="0"/>
                    </a:p>
                  </a:txBody>
                  <a:tcPr marL="43359" marR="43359" marT="21679" marB="21679" anchor="ctr"/>
                </a:tc>
                <a:tc>
                  <a:txBody>
                    <a:bodyPr/>
                    <a:lstStyle/>
                    <a:p>
                      <a:r>
                        <a:rPr lang="en-US" sz="1800">
                          <a:effectLst/>
                        </a:rPr>
                        <a:t>ethics</a:t>
                      </a:r>
                      <a:endParaRPr lang="en-US" sz="2400" dirty="0"/>
                    </a:p>
                  </a:txBody>
                  <a:tcPr marL="43359" marR="43359" marT="21679" marB="21679" anchor="ctr"/>
                </a:tc>
                <a:extLst>
                  <a:ext uri="{0D108BD9-81ED-4DB2-BD59-A6C34878D82A}">
                    <a16:rowId xmlns:a16="http://schemas.microsoft.com/office/drawing/2014/main" val="1132581676"/>
                  </a:ext>
                </a:extLst>
              </a:tr>
              <a:tr h="333726">
                <a:tc>
                  <a:txBody>
                    <a:bodyPr/>
                    <a:lstStyle/>
                    <a:p>
                      <a:r>
                        <a:rPr lang="en-US" sz="1800">
                          <a:effectLst/>
                        </a:rPr>
                        <a:t>audit deficiencies</a:t>
                      </a:r>
                      <a:endParaRPr lang="en-US" sz="2400" dirty="0"/>
                    </a:p>
                  </a:txBody>
                  <a:tcPr marL="43359" marR="43359" marT="21679" marB="21679" anchor="ctr"/>
                </a:tc>
                <a:tc>
                  <a:txBody>
                    <a:bodyPr/>
                    <a:lstStyle/>
                    <a:p>
                      <a:r>
                        <a:rPr lang="en-US" sz="1800">
                          <a:effectLst/>
                        </a:rPr>
                        <a:t>fee dependency</a:t>
                      </a:r>
                      <a:endParaRPr lang="en-US" sz="2400" dirty="0"/>
                    </a:p>
                  </a:txBody>
                  <a:tcPr marL="43359" marR="43359" marT="21679" marB="21679" anchor="ctr"/>
                </a:tc>
                <a:extLst>
                  <a:ext uri="{0D108BD9-81ED-4DB2-BD59-A6C34878D82A}">
                    <a16:rowId xmlns:a16="http://schemas.microsoft.com/office/drawing/2014/main" val="2495786913"/>
                  </a:ext>
                </a:extLst>
              </a:tr>
              <a:tr h="333726">
                <a:tc>
                  <a:txBody>
                    <a:bodyPr/>
                    <a:lstStyle/>
                    <a:p>
                      <a:r>
                        <a:rPr lang="en-US" sz="1800">
                          <a:effectLst/>
                        </a:rPr>
                        <a:t>audit failures</a:t>
                      </a:r>
                      <a:endParaRPr lang="en-US" sz="2400" dirty="0"/>
                    </a:p>
                  </a:txBody>
                  <a:tcPr marL="43359" marR="43359" marT="21679" marB="21679" anchor="ctr"/>
                </a:tc>
                <a:tc>
                  <a:txBody>
                    <a:bodyPr/>
                    <a:lstStyle/>
                    <a:p>
                      <a:r>
                        <a:rPr lang="en-US" sz="1800">
                          <a:effectLst/>
                        </a:rPr>
                        <a:t>fraud</a:t>
                      </a:r>
                      <a:endParaRPr lang="en-US" sz="2400" dirty="0"/>
                    </a:p>
                  </a:txBody>
                  <a:tcPr marL="43359" marR="43359" marT="21679" marB="21679" anchor="ctr"/>
                </a:tc>
                <a:extLst>
                  <a:ext uri="{0D108BD9-81ED-4DB2-BD59-A6C34878D82A}">
                    <a16:rowId xmlns:a16="http://schemas.microsoft.com/office/drawing/2014/main" val="1196017653"/>
                  </a:ext>
                </a:extLst>
              </a:tr>
              <a:tr h="333726">
                <a:tc>
                  <a:txBody>
                    <a:bodyPr/>
                    <a:lstStyle/>
                    <a:p>
                      <a:r>
                        <a:rPr lang="en-US" sz="1800">
                          <a:effectLst/>
                        </a:rPr>
                        <a:t>audit business model</a:t>
                      </a:r>
                      <a:endParaRPr lang="en-US" sz="2400" dirty="0"/>
                    </a:p>
                  </a:txBody>
                  <a:tcPr marL="43359" marR="43359" marT="21679" marB="21679" anchor="ctr"/>
                </a:tc>
                <a:tc>
                  <a:txBody>
                    <a:bodyPr/>
                    <a:lstStyle/>
                    <a:p>
                      <a:r>
                        <a:rPr lang="en-US" sz="1800">
                          <a:effectLst/>
                        </a:rPr>
                        <a:t>going concern</a:t>
                      </a:r>
                      <a:endParaRPr lang="en-US" sz="2400" dirty="0"/>
                    </a:p>
                  </a:txBody>
                  <a:tcPr marL="43359" marR="43359" marT="21679" marB="21679" anchor="ctr"/>
                </a:tc>
                <a:extLst>
                  <a:ext uri="{0D108BD9-81ED-4DB2-BD59-A6C34878D82A}">
                    <a16:rowId xmlns:a16="http://schemas.microsoft.com/office/drawing/2014/main" val="3870824523"/>
                  </a:ext>
                </a:extLst>
              </a:tr>
              <a:tr h="333726">
                <a:tc>
                  <a:txBody>
                    <a:bodyPr/>
                    <a:lstStyle/>
                    <a:p>
                      <a:r>
                        <a:rPr lang="en-US" sz="1800">
                          <a:effectLst/>
                        </a:rPr>
                        <a:t>audit network</a:t>
                      </a:r>
                      <a:endParaRPr lang="en-US" sz="2400" dirty="0"/>
                    </a:p>
                  </a:txBody>
                  <a:tcPr marL="43359" marR="43359" marT="21679" marB="21679" anchor="ctr"/>
                </a:tc>
                <a:tc>
                  <a:txBody>
                    <a:bodyPr/>
                    <a:lstStyle/>
                    <a:p>
                      <a:r>
                        <a:rPr lang="en-US" sz="1800">
                          <a:effectLst/>
                        </a:rPr>
                        <a:t>technology</a:t>
                      </a:r>
                      <a:endParaRPr lang="en-US" sz="2400" dirty="0"/>
                    </a:p>
                  </a:txBody>
                  <a:tcPr marL="43359" marR="43359" marT="21679" marB="21679" anchor="ctr"/>
                </a:tc>
                <a:extLst>
                  <a:ext uri="{0D108BD9-81ED-4DB2-BD59-A6C34878D82A}">
                    <a16:rowId xmlns:a16="http://schemas.microsoft.com/office/drawing/2014/main" val="899577351"/>
                  </a:ext>
                </a:extLst>
              </a:tr>
              <a:tr h="333726">
                <a:tc>
                  <a:txBody>
                    <a:bodyPr/>
                    <a:lstStyle/>
                    <a:p>
                      <a:r>
                        <a:rPr lang="en-US" sz="1800">
                          <a:effectLst/>
                        </a:rPr>
                        <a:t>audit quality</a:t>
                      </a:r>
                      <a:endParaRPr lang="en-US" sz="2400" dirty="0"/>
                    </a:p>
                  </a:txBody>
                  <a:tcPr marL="43359" marR="43359" marT="21679" marB="21679" anchor="ctr"/>
                </a:tc>
                <a:tc>
                  <a:txBody>
                    <a:bodyPr/>
                    <a:lstStyle/>
                    <a:p>
                      <a:r>
                        <a:rPr lang="en-US" sz="1800">
                          <a:effectLst/>
                        </a:rPr>
                        <a:t>data analytics</a:t>
                      </a:r>
                      <a:endParaRPr lang="en-US" sz="2400" dirty="0"/>
                    </a:p>
                  </a:txBody>
                  <a:tcPr marL="43359" marR="43359" marT="21679" marB="21679" anchor="ctr"/>
                </a:tc>
                <a:extLst>
                  <a:ext uri="{0D108BD9-81ED-4DB2-BD59-A6C34878D82A}">
                    <a16:rowId xmlns:a16="http://schemas.microsoft.com/office/drawing/2014/main" val="1233703801"/>
                  </a:ext>
                </a:extLst>
              </a:tr>
              <a:tr h="333726">
                <a:tc>
                  <a:txBody>
                    <a:bodyPr/>
                    <a:lstStyle/>
                    <a:p>
                      <a:r>
                        <a:rPr lang="en-US" sz="1800">
                          <a:effectLst/>
                        </a:rPr>
                        <a:t>audit scandals</a:t>
                      </a:r>
                      <a:endParaRPr lang="en-US" sz="2400" dirty="0"/>
                    </a:p>
                  </a:txBody>
                  <a:tcPr marL="43359" marR="43359" marT="21679" marB="21679" anchor="ctr"/>
                </a:tc>
                <a:tc>
                  <a:txBody>
                    <a:bodyPr/>
                    <a:lstStyle/>
                    <a:p>
                      <a:r>
                        <a:rPr lang="en-US" sz="1800">
                          <a:effectLst/>
                        </a:rPr>
                        <a:t>non-assurance services</a:t>
                      </a:r>
                      <a:endParaRPr lang="en-US" sz="2400" dirty="0"/>
                    </a:p>
                  </a:txBody>
                  <a:tcPr marL="43359" marR="43359" marT="21679" marB="21679" anchor="ctr"/>
                </a:tc>
                <a:extLst>
                  <a:ext uri="{0D108BD9-81ED-4DB2-BD59-A6C34878D82A}">
                    <a16:rowId xmlns:a16="http://schemas.microsoft.com/office/drawing/2014/main" val="437230068"/>
                  </a:ext>
                </a:extLst>
              </a:tr>
              <a:tr h="333726">
                <a:tc>
                  <a:txBody>
                    <a:bodyPr/>
                    <a:lstStyle/>
                    <a:p>
                      <a:r>
                        <a:rPr lang="en-US" sz="1800">
                          <a:effectLst/>
                        </a:rPr>
                        <a:t>auditor independence</a:t>
                      </a:r>
                      <a:endParaRPr lang="en-US" sz="2400" dirty="0"/>
                    </a:p>
                  </a:txBody>
                  <a:tcPr marL="43359" marR="43359" marT="21679" marB="21679" anchor="ctr"/>
                </a:tc>
                <a:tc>
                  <a:txBody>
                    <a:bodyPr/>
                    <a:lstStyle/>
                    <a:p>
                      <a:r>
                        <a:rPr lang="en-US" sz="1800">
                          <a:effectLst/>
                        </a:rPr>
                        <a:t>noncompliance regulations</a:t>
                      </a:r>
                      <a:endParaRPr lang="en-US" sz="2400" dirty="0"/>
                    </a:p>
                  </a:txBody>
                  <a:tcPr marL="43359" marR="43359" marT="21679" marB="21679" anchor="ctr"/>
                </a:tc>
                <a:extLst>
                  <a:ext uri="{0D108BD9-81ED-4DB2-BD59-A6C34878D82A}">
                    <a16:rowId xmlns:a16="http://schemas.microsoft.com/office/drawing/2014/main" val="2243370907"/>
                  </a:ext>
                </a:extLst>
              </a:tr>
              <a:tr h="333726">
                <a:tc>
                  <a:txBody>
                    <a:bodyPr/>
                    <a:lstStyle/>
                    <a:p>
                      <a:r>
                        <a:rPr lang="en-US" sz="1800">
                          <a:effectLst/>
                        </a:rPr>
                        <a:t>auditors opinion of internal controls</a:t>
                      </a:r>
                      <a:endParaRPr lang="en-US" sz="2400" dirty="0"/>
                    </a:p>
                  </a:txBody>
                  <a:tcPr marL="43359" marR="43359" marT="21679" marB="21679" anchor="ctr"/>
                </a:tc>
                <a:tc>
                  <a:txBody>
                    <a:bodyPr/>
                    <a:lstStyle/>
                    <a:p>
                      <a:r>
                        <a:rPr lang="en-US" sz="1800">
                          <a:effectLst/>
                        </a:rPr>
                        <a:t>noncompliance laws</a:t>
                      </a:r>
                      <a:endParaRPr lang="en-US" sz="2400" dirty="0"/>
                    </a:p>
                  </a:txBody>
                  <a:tcPr marL="43359" marR="43359" marT="21679" marB="21679" anchor="ctr"/>
                </a:tc>
                <a:extLst>
                  <a:ext uri="{0D108BD9-81ED-4DB2-BD59-A6C34878D82A}">
                    <a16:rowId xmlns:a16="http://schemas.microsoft.com/office/drawing/2014/main" val="1521432159"/>
                  </a:ext>
                </a:extLst>
              </a:tr>
              <a:tr h="333726">
                <a:tc>
                  <a:txBody>
                    <a:bodyPr/>
                    <a:lstStyle/>
                    <a:p>
                      <a:r>
                        <a:rPr lang="en-US" sz="1800">
                          <a:effectLst/>
                        </a:rPr>
                        <a:t>audits of less complex entities</a:t>
                      </a:r>
                      <a:endParaRPr lang="en-US" sz="2400" dirty="0"/>
                    </a:p>
                  </a:txBody>
                  <a:tcPr marL="43359" marR="43359" marT="21679" marB="21679" anchor="ctr"/>
                </a:tc>
                <a:tc>
                  <a:txBody>
                    <a:bodyPr/>
                    <a:lstStyle/>
                    <a:p>
                      <a:r>
                        <a:rPr lang="en-US" sz="1800">
                          <a:effectLst/>
                        </a:rPr>
                        <a:t>objectivity</a:t>
                      </a:r>
                      <a:endParaRPr lang="en-US" sz="2400" dirty="0"/>
                    </a:p>
                  </a:txBody>
                  <a:tcPr marL="43359" marR="43359" marT="21679" marB="21679" anchor="ctr"/>
                </a:tc>
                <a:extLst>
                  <a:ext uri="{0D108BD9-81ED-4DB2-BD59-A6C34878D82A}">
                    <a16:rowId xmlns:a16="http://schemas.microsoft.com/office/drawing/2014/main" val="2123468643"/>
                  </a:ext>
                </a:extLst>
              </a:tr>
              <a:tr h="333726">
                <a:tc>
                  <a:txBody>
                    <a:bodyPr/>
                    <a:lstStyle/>
                    <a:p>
                      <a:r>
                        <a:rPr lang="en-US" sz="1800">
                          <a:effectLst/>
                        </a:rPr>
                        <a:t>business model</a:t>
                      </a:r>
                      <a:endParaRPr lang="en-US" sz="2400" dirty="0"/>
                    </a:p>
                  </a:txBody>
                  <a:tcPr marL="43359" marR="43359" marT="21679" marB="21679" anchor="ctr"/>
                </a:tc>
                <a:tc>
                  <a:txBody>
                    <a:bodyPr/>
                    <a:lstStyle/>
                    <a:p>
                      <a:r>
                        <a:rPr lang="en-US" sz="1800">
                          <a:effectLst/>
                        </a:rPr>
                        <a:t>professional skepticism</a:t>
                      </a:r>
                      <a:endParaRPr lang="en-US" sz="2400" dirty="0"/>
                    </a:p>
                  </a:txBody>
                  <a:tcPr marL="43359" marR="43359" marT="21679" marB="21679" anchor="ctr"/>
                </a:tc>
                <a:extLst>
                  <a:ext uri="{0D108BD9-81ED-4DB2-BD59-A6C34878D82A}">
                    <a16:rowId xmlns:a16="http://schemas.microsoft.com/office/drawing/2014/main" val="2268132254"/>
                  </a:ext>
                </a:extLst>
              </a:tr>
              <a:tr h="333726">
                <a:tc>
                  <a:txBody>
                    <a:bodyPr/>
                    <a:lstStyle/>
                    <a:p>
                      <a:r>
                        <a:rPr lang="en-US" sz="1800">
                          <a:effectLst/>
                        </a:rPr>
                        <a:t>conflict of interest</a:t>
                      </a:r>
                      <a:endParaRPr lang="en-US" sz="2400" dirty="0"/>
                    </a:p>
                  </a:txBody>
                  <a:tcPr marL="43359" marR="43359" marT="21679" marB="21679" anchor="ctr"/>
                </a:tc>
                <a:tc>
                  <a:txBody>
                    <a:bodyPr/>
                    <a:lstStyle/>
                    <a:p>
                      <a:r>
                        <a:rPr lang="en-US" sz="1800">
                          <a:effectLst/>
                        </a:rPr>
                        <a:t>self review</a:t>
                      </a:r>
                      <a:endParaRPr lang="en-US" sz="2400" dirty="0"/>
                    </a:p>
                  </a:txBody>
                  <a:tcPr marL="43359" marR="43359" marT="21679" marB="21679" anchor="ctr"/>
                </a:tc>
                <a:extLst>
                  <a:ext uri="{0D108BD9-81ED-4DB2-BD59-A6C34878D82A}">
                    <a16:rowId xmlns:a16="http://schemas.microsoft.com/office/drawing/2014/main" val="263669355"/>
                  </a:ext>
                </a:extLst>
              </a:tr>
              <a:tr h="333726">
                <a:tc>
                  <a:txBody>
                    <a:bodyPr/>
                    <a:lstStyle/>
                    <a:p>
                      <a:r>
                        <a:rPr lang="en-US" sz="1800">
                          <a:effectLst/>
                        </a:rPr>
                        <a:t>credit loss estimates</a:t>
                      </a:r>
                      <a:endParaRPr lang="en-US" sz="2400" dirty="0"/>
                    </a:p>
                  </a:txBody>
                  <a:tcPr marL="43359" marR="43359" marT="21679" marB="21679" anchor="ctr"/>
                </a:tc>
                <a:tc>
                  <a:txBody>
                    <a:bodyPr/>
                    <a:lstStyle/>
                    <a:p>
                      <a:r>
                        <a:rPr lang="en-US" sz="1800">
                          <a:effectLst/>
                        </a:rPr>
                        <a:t>sustainability</a:t>
                      </a:r>
                      <a:endParaRPr lang="en-US" sz="2400" dirty="0"/>
                    </a:p>
                  </a:txBody>
                  <a:tcPr marL="43359" marR="43359" marT="21679" marB="21679" anchor="ctr"/>
                </a:tc>
                <a:extLst>
                  <a:ext uri="{0D108BD9-81ED-4DB2-BD59-A6C34878D82A}">
                    <a16:rowId xmlns:a16="http://schemas.microsoft.com/office/drawing/2014/main" val="4110452365"/>
                  </a:ext>
                </a:extLst>
              </a:tr>
              <a:tr h="333726">
                <a:tc>
                  <a:txBody>
                    <a:bodyPr/>
                    <a:lstStyle/>
                    <a:p>
                      <a:r>
                        <a:rPr lang="en-US" sz="1800">
                          <a:effectLst/>
                        </a:rPr>
                        <a:t>critical mindset</a:t>
                      </a:r>
                      <a:endParaRPr lang="en-US" sz="2400" dirty="0"/>
                    </a:p>
                  </a:txBody>
                  <a:tcPr marL="43359" marR="43359" marT="21679" marB="21679" anchor="ctr"/>
                </a:tc>
                <a:tc>
                  <a:txBody>
                    <a:bodyPr/>
                    <a:lstStyle/>
                    <a:p>
                      <a:r>
                        <a:rPr lang="en-US" sz="1800">
                          <a:effectLst/>
                        </a:rPr>
                        <a:t>internal controls</a:t>
                      </a:r>
                      <a:endParaRPr lang="en-US" sz="2400" dirty="0"/>
                    </a:p>
                  </a:txBody>
                  <a:tcPr marL="43359" marR="43359" marT="21679" marB="21679" anchor="ctr"/>
                </a:tc>
                <a:extLst>
                  <a:ext uri="{0D108BD9-81ED-4DB2-BD59-A6C34878D82A}">
                    <a16:rowId xmlns:a16="http://schemas.microsoft.com/office/drawing/2014/main" val="4042023803"/>
                  </a:ext>
                </a:extLst>
              </a:tr>
              <a:tr h="295992">
                <a:tc>
                  <a:txBody>
                    <a:bodyPr/>
                    <a:lstStyle/>
                    <a:p>
                      <a:r>
                        <a:rPr lang="en-US" sz="1800">
                          <a:effectLst/>
                        </a:rPr>
                        <a:t>emerging forms of external reporting</a:t>
                      </a:r>
                      <a:endParaRPr lang="en-US" sz="2400" dirty="0"/>
                    </a:p>
                  </a:txBody>
                  <a:tcPr marL="43359" marR="43359" marT="21679" marB="21679" anchor="ctr"/>
                </a:tc>
                <a:tc>
                  <a:txBody>
                    <a:bodyPr/>
                    <a:lstStyle/>
                    <a:p>
                      <a:r>
                        <a:rPr lang="en-US" sz="1800">
                          <a:effectLst/>
                        </a:rPr>
                        <a:t>external reporting</a:t>
                      </a:r>
                      <a:endParaRPr lang="en-US" sz="1800" dirty="0">
                        <a:effectLst/>
                        <a:latin typeface="Calibri" panose="020F0502020204030204" pitchFamily="34" charset="0"/>
                      </a:endParaRPr>
                    </a:p>
                  </a:txBody>
                  <a:tcPr marL="43359" marR="43359" marT="21679" marB="21679" anchor="ctr"/>
                </a:tc>
                <a:extLst>
                  <a:ext uri="{0D108BD9-81ED-4DB2-BD59-A6C34878D82A}">
                    <a16:rowId xmlns:a16="http://schemas.microsoft.com/office/drawing/2014/main" val="2844194788"/>
                  </a:ext>
                </a:extLst>
              </a:tr>
              <a:tr h="344849">
                <a:tc>
                  <a:txBody>
                    <a:bodyPr/>
                    <a:lstStyle/>
                    <a:p>
                      <a:endParaRPr lang="en-US" sz="2400" dirty="0"/>
                    </a:p>
                  </a:txBody>
                  <a:tcPr marL="43359" marR="43359" marT="21679" marB="21679" anchor="ctr"/>
                </a:tc>
                <a:tc>
                  <a:txBody>
                    <a:bodyPr/>
                    <a:lstStyle/>
                    <a:p>
                      <a:pPr marL="0" algn="l" defTabSz="914400" rtl="0" eaLnBrk="1" latinLnBrk="0" hangingPunct="1"/>
                      <a:r>
                        <a:rPr lang="en-US" sz="1800" kern="1200" dirty="0">
                          <a:solidFill>
                            <a:schemeClr val="dk1"/>
                          </a:solidFill>
                          <a:effectLst/>
                        </a:rPr>
                        <a:t>ethical behavior</a:t>
                      </a:r>
                      <a:endParaRPr lang="en-US" sz="1800" kern="1200" dirty="0">
                        <a:solidFill>
                          <a:schemeClr val="dk1"/>
                        </a:solidFill>
                        <a:effectLst/>
                        <a:latin typeface="Calibri" panose="020F0502020204030204" pitchFamily="34" charset="0"/>
                        <a:ea typeface="+mn-ea"/>
                        <a:cs typeface="+mn-cs"/>
                      </a:endParaRPr>
                    </a:p>
                  </a:txBody>
                  <a:tcPr marL="43359" marR="43359" marT="21679" marB="21679" anchor="ctr"/>
                </a:tc>
                <a:extLst>
                  <a:ext uri="{0D108BD9-81ED-4DB2-BD59-A6C34878D82A}">
                    <a16:rowId xmlns:a16="http://schemas.microsoft.com/office/drawing/2014/main" val="2537560819"/>
                  </a:ext>
                </a:extLst>
              </a:tr>
            </a:tbl>
          </a:graphicData>
        </a:graphic>
      </p:graphicFrame>
    </p:spTree>
    <p:extLst>
      <p:ext uri="{BB962C8B-B14F-4D97-AF65-F5344CB8AC3E}">
        <p14:creationId xmlns:p14="http://schemas.microsoft.com/office/powerpoint/2010/main" val="1306617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C8F933-6356-4A79-8A0C-184BABFBD1AF}"/>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dirty="0">
                <a:solidFill>
                  <a:schemeClr val="bg1"/>
                </a:solidFill>
                <a:latin typeface="+mj-lt"/>
                <a:ea typeface="+mj-ea"/>
                <a:cs typeface="+mj-cs"/>
              </a:rPr>
              <a:t>Most Mentioned Topics</a:t>
            </a:r>
          </a:p>
        </p:txBody>
      </p:sp>
      <p:graphicFrame>
        <p:nvGraphicFramePr>
          <p:cNvPr id="4" name="Content Placeholder 3">
            <a:extLst>
              <a:ext uri="{FF2B5EF4-FFF2-40B4-BE49-F238E27FC236}">
                <a16:creationId xmlns:a16="http://schemas.microsoft.com/office/drawing/2014/main" id="{E5F572FB-5A5A-429D-8C3D-808534102FAD}"/>
              </a:ext>
            </a:extLst>
          </p:cNvPr>
          <p:cNvGraphicFramePr>
            <a:graphicFrameLocks noGrp="1"/>
          </p:cNvGraphicFramePr>
          <p:nvPr>
            <p:ph idx="1"/>
            <p:extLst>
              <p:ext uri="{D42A27DB-BD31-4B8C-83A1-F6EECF244321}">
                <p14:modId xmlns:p14="http://schemas.microsoft.com/office/powerpoint/2010/main" val="646469958"/>
              </p:ext>
            </p:extLst>
          </p:nvPr>
        </p:nvGraphicFramePr>
        <p:xfrm>
          <a:off x="1537589" y="1477204"/>
          <a:ext cx="9231860" cy="5277421"/>
        </p:xfrm>
        <a:graphic>
          <a:graphicData uri="http://schemas.openxmlformats.org/drawingml/2006/table">
            <a:tbl>
              <a:tblPr firstRow="1" bandRow="1">
                <a:tableStyleId>{EB9631B5-78F2-41C9-869B-9F39066F8104}</a:tableStyleId>
              </a:tblPr>
              <a:tblGrid>
                <a:gridCol w="3521312">
                  <a:extLst>
                    <a:ext uri="{9D8B030D-6E8A-4147-A177-3AD203B41FA5}">
                      <a16:colId xmlns:a16="http://schemas.microsoft.com/office/drawing/2014/main" val="3008395800"/>
                    </a:ext>
                  </a:extLst>
                </a:gridCol>
                <a:gridCol w="3608669">
                  <a:extLst>
                    <a:ext uri="{9D8B030D-6E8A-4147-A177-3AD203B41FA5}">
                      <a16:colId xmlns:a16="http://schemas.microsoft.com/office/drawing/2014/main" val="3253682348"/>
                    </a:ext>
                  </a:extLst>
                </a:gridCol>
                <a:gridCol w="2101879">
                  <a:extLst>
                    <a:ext uri="{9D8B030D-6E8A-4147-A177-3AD203B41FA5}">
                      <a16:colId xmlns:a16="http://schemas.microsoft.com/office/drawing/2014/main" val="3970357591"/>
                    </a:ext>
                  </a:extLst>
                </a:gridCol>
              </a:tblGrid>
              <a:tr h="261895">
                <a:tc>
                  <a:txBody>
                    <a:bodyPr/>
                    <a:lstStyle/>
                    <a:p>
                      <a:pPr algn="l" fontAlgn="b"/>
                      <a:r>
                        <a:rPr lang="en-US" sz="1800" u="none" strike="noStrike">
                          <a:solidFill>
                            <a:schemeClr val="tx1"/>
                          </a:solidFill>
                          <a:effectLst/>
                        </a:rPr>
                        <a:t>TopicText</a:t>
                      </a:r>
                      <a:endParaRPr lang="en-US" sz="1800" b="0" i="0" u="none" strike="noStrike">
                        <a:solidFill>
                          <a:schemeClr val="tx1"/>
                        </a:solidFill>
                        <a:effectLst/>
                        <a:latin typeface="Calibri" panose="020F0502020204030204" pitchFamily="34" charset="0"/>
                      </a:endParaRPr>
                    </a:p>
                  </a:txBody>
                  <a:tcPr marL="3439" marR="3439" marT="3439" marB="0" anchor="b"/>
                </a:tc>
                <a:tc>
                  <a:txBody>
                    <a:bodyPr/>
                    <a:lstStyle/>
                    <a:p>
                      <a:pPr algn="l" fontAlgn="b"/>
                      <a:r>
                        <a:rPr lang="en-US" sz="1800" u="none" strike="noStrike">
                          <a:solidFill>
                            <a:schemeClr val="tx1"/>
                          </a:solidFill>
                          <a:effectLst/>
                        </a:rPr>
                        <a:t>TopicDocumentCount</a:t>
                      </a:r>
                      <a:endParaRPr lang="en-US" sz="1800" b="0" i="0" u="none" strike="noStrike">
                        <a:solidFill>
                          <a:schemeClr val="tx1"/>
                        </a:solidFill>
                        <a:effectLst/>
                        <a:latin typeface="Calibri" panose="020F0502020204030204" pitchFamily="34" charset="0"/>
                      </a:endParaRPr>
                    </a:p>
                  </a:txBody>
                  <a:tcPr marL="3439" marR="3439" marT="3439" marB="0" anchor="b"/>
                </a:tc>
                <a:tc>
                  <a:txBody>
                    <a:bodyPr/>
                    <a:lstStyle/>
                    <a:p>
                      <a:pPr algn="l" fontAlgn="b"/>
                      <a:r>
                        <a:rPr lang="en-US" sz="1800" u="none" strike="noStrike">
                          <a:solidFill>
                            <a:schemeClr val="tx1"/>
                          </a:solidFill>
                          <a:effectLst/>
                        </a:rPr>
                        <a:t>Topic Count</a:t>
                      </a:r>
                      <a:endParaRPr lang="en-US" sz="1800" b="0" i="0" u="none" strike="noStrike">
                        <a:solidFill>
                          <a:schemeClr val="tx1"/>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2392669566"/>
                  </a:ext>
                </a:extLst>
              </a:tr>
              <a:tr h="261895">
                <a:tc>
                  <a:txBody>
                    <a:bodyPr/>
                    <a:lstStyle/>
                    <a:p>
                      <a:pPr algn="l" fontAlgn="b"/>
                      <a:r>
                        <a:rPr lang="en-US" sz="1800" u="none" strike="noStrike">
                          <a:effectLst/>
                        </a:rPr>
                        <a:t>accounting estimates</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108</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287</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1039389039"/>
                  </a:ext>
                </a:extLst>
              </a:tr>
              <a:tr h="261895">
                <a:tc>
                  <a:txBody>
                    <a:bodyPr/>
                    <a:lstStyle/>
                    <a:p>
                      <a:pPr algn="l" fontAlgn="b"/>
                      <a:r>
                        <a:rPr lang="en-US" sz="1800" u="none" strike="noStrike">
                          <a:effectLst/>
                        </a:rPr>
                        <a:t>audit quality</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97</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1641</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3550380662"/>
                  </a:ext>
                </a:extLst>
              </a:tr>
              <a:tr h="261895">
                <a:tc>
                  <a:txBody>
                    <a:bodyPr/>
                    <a:lstStyle/>
                    <a:p>
                      <a:pPr algn="l" fontAlgn="b"/>
                      <a:r>
                        <a:rPr lang="en-US" sz="1800" u="none" strike="noStrike">
                          <a:effectLst/>
                        </a:rPr>
                        <a:t>accountability</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78</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dirty="0">
                          <a:effectLst/>
                        </a:rPr>
                        <a:t>178</a:t>
                      </a:r>
                      <a:endParaRPr lang="en-US" sz="1800" b="0" i="0" u="none" strike="noStrike" dirty="0">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1634221734"/>
                  </a:ext>
                </a:extLst>
              </a:tr>
              <a:tr h="261895">
                <a:tc>
                  <a:txBody>
                    <a:bodyPr/>
                    <a:lstStyle/>
                    <a:p>
                      <a:pPr algn="l" fontAlgn="b"/>
                      <a:r>
                        <a:rPr lang="en-US" sz="1800" u="none" strike="noStrike">
                          <a:effectLst/>
                        </a:rPr>
                        <a:t>business model</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65</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211</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1572918535"/>
                  </a:ext>
                </a:extLst>
              </a:tr>
              <a:tr h="261895">
                <a:tc>
                  <a:txBody>
                    <a:bodyPr/>
                    <a:lstStyle/>
                    <a:p>
                      <a:pPr algn="l" fontAlgn="b"/>
                      <a:r>
                        <a:rPr lang="en-US" sz="1800" u="none" strike="noStrike">
                          <a:effectLst/>
                        </a:rPr>
                        <a:t>technology</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58</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118</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4109283331"/>
                  </a:ext>
                </a:extLst>
              </a:tr>
              <a:tr h="261895">
                <a:tc>
                  <a:txBody>
                    <a:bodyPr/>
                    <a:lstStyle/>
                    <a:p>
                      <a:pPr algn="l" fontAlgn="b"/>
                      <a:r>
                        <a:rPr lang="en-US" sz="1800" u="none" strike="noStrike">
                          <a:effectLst/>
                        </a:rPr>
                        <a:t>going concern</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55</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222</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585975616"/>
                  </a:ext>
                </a:extLst>
              </a:tr>
              <a:tr h="261895">
                <a:tc>
                  <a:txBody>
                    <a:bodyPr/>
                    <a:lstStyle/>
                    <a:p>
                      <a:pPr algn="l" fontAlgn="b"/>
                      <a:r>
                        <a:rPr lang="en-US" sz="1800" u="none" strike="noStrike">
                          <a:effectLst/>
                        </a:rPr>
                        <a:t>auditor independence</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52</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347</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3742095583"/>
                  </a:ext>
                </a:extLst>
              </a:tr>
              <a:tr h="261895">
                <a:tc>
                  <a:txBody>
                    <a:bodyPr/>
                    <a:lstStyle/>
                    <a:p>
                      <a:pPr algn="l" fontAlgn="b"/>
                      <a:r>
                        <a:rPr lang="en-US" sz="1800" u="none" strike="noStrike" dirty="0">
                          <a:effectLst/>
                        </a:rPr>
                        <a:t>objectivity</a:t>
                      </a:r>
                      <a:endParaRPr lang="en-US" sz="1800" b="0" i="0" u="none" strike="noStrike" dirty="0">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45</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98</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2853577762"/>
                  </a:ext>
                </a:extLst>
              </a:tr>
              <a:tr h="261895">
                <a:tc>
                  <a:txBody>
                    <a:bodyPr/>
                    <a:lstStyle/>
                    <a:p>
                      <a:pPr algn="l" fontAlgn="b"/>
                      <a:r>
                        <a:rPr lang="en-US" sz="1800" u="none" strike="noStrike">
                          <a:effectLst/>
                        </a:rPr>
                        <a:t>sustainability</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45</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155</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255448729"/>
                  </a:ext>
                </a:extLst>
              </a:tr>
              <a:tr h="261895">
                <a:tc>
                  <a:txBody>
                    <a:bodyPr/>
                    <a:lstStyle/>
                    <a:p>
                      <a:pPr algn="l" fontAlgn="b"/>
                      <a:r>
                        <a:rPr lang="en-US" sz="1800" u="none" strike="noStrike">
                          <a:effectLst/>
                        </a:rPr>
                        <a:t>ethics</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44</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205</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2283295906"/>
                  </a:ext>
                </a:extLst>
              </a:tr>
              <a:tr h="261895">
                <a:tc>
                  <a:txBody>
                    <a:bodyPr/>
                    <a:lstStyle/>
                    <a:p>
                      <a:pPr algn="l" fontAlgn="b"/>
                      <a:r>
                        <a:rPr lang="en-US" sz="1800" u="none" strike="noStrike">
                          <a:effectLst/>
                        </a:rPr>
                        <a:t>external reporting</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44</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58</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2045335873"/>
                  </a:ext>
                </a:extLst>
              </a:tr>
              <a:tr h="261895">
                <a:tc>
                  <a:txBody>
                    <a:bodyPr/>
                    <a:lstStyle/>
                    <a:p>
                      <a:pPr algn="l" fontAlgn="b"/>
                      <a:r>
                        <a:rPr lang="en-US" sz="1800" u="none" strike="noStrike">
                          <a:effectLst/>
                        </a:rPr>
                        <a:t>internal controls</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42</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179</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2763757818"/>
                  </a:ext>
                </a:extLst>
              </a:tr>
              <a:tr h="261895">
                <a:tc>
                  <a:txBody>
                    <a:bodyPr/>
                    <a:lstStyle/>
                    <a:p>
                      <a:pPr algn="l" fontAlgn="b"/>
                      <a:r>
                        <a:rPr lang="en-US" sz="1800" u="none" strike="noStrike">
                          <a:effectLst/>
                        </a:rPr>
                        <a:t>conflict interest</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27</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41</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691408311"/>
                  </a:ext>
                </a:extLst>
              </a:tr>
              <a:tr h="261895">
                <a:tc>
                  <a:txBody>
                    <a:bodyPr/>
                    <a:lstStyle/>
                    <a:p>
                      <a:pPr algn="l" fontAlgn="b"/>
                      <a:r>
                        <a:rPr lang="en-US" sz="1800" u="none" strike="noStrike">
                          <a:effectLst/>
                        </a:rPr>
                        <a:t>audit network</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26</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98</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4287817748"/>
                  </a:ext>
                </a:extLst>
              </a:tr>
              <a:tr h="261895">
                <a:tc>
                  <a:txBody>
                    <a:bodyPr/>
                    <a:lstStyle/>
                    <a:p>
                      <a:pPr algn="l" fontAlgn="b"/>
                      <a:r>
                        <a:rPr lang="en-US" sz="1800" u="none" strike="noStrike">
                          <a:effectLst/>
                        </a:rPr>
                        <a:t>audit failures</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15</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28</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277866418"/>
                  </a:ext>
                </a:extLst>
              </a:tr>
              <a:tr h="261895">
                <a:tc>
                  <a:txBody>
                    <a:bodyPr/>
                    <a:lstStyle/>
                    <a:p>
                      <a:pPr algn="l" fontAlgn="b"/>
                      <a:r>
                        <a:rPr lang="en-US" sz="1800" u="none" strike="noStrike">
                          <a:effectLst/>
                        </a:rPr>
                        <a:t>audit deficiencies</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15</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3099871476"/>
                  </a:ext>
                </a:extLst>
              </a:tr>
              <a:tr h="261895">
                <a:tc>
                  <a:txBody>
                    <a:bodyPr/>
                    <a:lstStyle/>
                    <a:p>
                      <a:pPr algn="l" fontAlgn="b"/>
                      <a:r>
                        <a:rPr lang="en-US" sz="1800" u="none" strike="noStrike">
                          <a:effectLst/>
                        </a:rPr>
                        <a:t>professional skepticism</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a:effectLst/>
                        </a:rPr>
                        <a:t>37</a:t>
                      </a:r>
                      <a:endParaRPr lang="en-US" sz="1800" b="0" i="0" u="none" strike="noStrike">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3976273990"/>
                  </a:ext>
                </a:extLst>
              </a:tr>
              <a:tr h="261895">
                <a:tc>
                  <a:txBody>
                    <a:bodyPr/>
                    <a:lstStyle/>
                    <a:p>
                      <a:pPr algn="l" fontAlgn="b"/>
                      <a:r>
                        <a:rPr lang="en-US" sz="1800" u="none" strike="noStrike">
                          <a:effectLst/>
                        </a:rPr>
                        <a:t>audit business model</a:t>
                      </a:r>
                      <a:endParaRPr lang="en-US" sz="1800" b="0" i="0" u="none" strike="noStrike">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3439" marR="3439" marT="3439" marB="0" anchor="b"/>
                </a:tc>
                <a:tc>
                  <a:txBody>
                    <a:bodyPr/>
                    <a:lstStyle/>
                    <a:p>
                      <a:pPr algn="l" fontAlgn="b"/>
                      <a:r>
                        <a:rPr lang="en-US" sz="1800" u="none" strike="noStrike" dirty="0">
                          <a:effectLst/>
                        </a:rPr>
                        <a:t>15</a:t>
                      </a:r>
                      <a:endParaRPr lang="en-US" sz="1800" b="0" i="0" u="none" strike="noStrike" dirty="0">
                        <a:solidFill>
                          <a:srgbClr val="000000"/>
                        </a:solidFill>
                        <a:effectLst/>
                        <a:latin typeface="Calibri" panose="020F0502020204030204" pitchFamily="34" charset="0"/>
                      </a:endParaRPr>
                    </a:p>
                  </a:txBody>
                  <a:tcPr marL="3439" marR="3439" marT="3439" marB="0" anchor="b"/>
                </a:tc>
                <a:extLst>
                  <a:ext uri="{0D108BD9-81ED-4DB2-BD59-A6C34878D82A}">
                    <a16:rowId xmlns:a16="http://schemas.microsoft.com/office/drawing/2014/main" val="3995771588"/>
                  </a:ext>
                </a:extLst>
              </a:tr>
            </a:tbl>
          </a:graphicData>
        </a:graphic>
      </p:graphicFrame>
    </p:spTree>
    <p:extLst>
      <p:ext uri="{BB962C8B-B14F-4D97-AF65-F5344CB8AC3E}">
        <p14:creationId xmlns:p14="http://schemas.microsoft.com/office/powerpoint/2010/main" val="299625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5C7BB1-C6DC-480A-848C-8225A91CBAE7}"/>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dirty="0">
                <a:solidFill>
                  <a:schemeClr val="bg1"/>
                </a:solidFill>
                <a:latin typeface="+mj-lt"/>
                <a:ea typeface="+mj-ea"/>
                <a:cs typeface="+mj-cs"/>
              </a:rPr>
              <a:t>Significant Topics for each Organization</a:t>
            </a:r>
          </a:p>
        </p:txBody>
      </p:sp>
      <p:pic>
        <p:nvPicPr>
          <p:cNvPr id="12" name="Content Placeholder 11">
            <a:extLst>
              <a:ext uri="{FF2B5EF4-FFF2-40B4-BE49-F238E27FC236}">
                <a16:creationId xmlns:a16="http://schemas.microsoft.com/office/drawing/2014/main" id="{903AB340-11F4-40B3-88A2-0B3643EE4065}"/>
              </a:ext>
            </a:extLst>
          </p:cNvPr>
          <p:cNvPicPr>
            <a:picLocks noGrp="1" noChangeAspect="1"/>
          </p:cNvPicPr>
          <p:nvPr>
            <p:ph idx="1"/>
          </p:nvPr>
        </p:nvPicPr>
        <p:blipFill>
          <a:blip r:embed="rId2"/>
          <a:stretch>
            <a:fillRect/>
          </a:stretch>
        </p:blipFill>
        <p:spPr>
          <a:xfrm>
            <a:off x="643467" y="1819404"/>
            <a:ext cx="10905066" cy="4105844"/>
          </a:xfrm>
          <a:prstGeom prst="rect">
            <a:avLst/>
          </a:prstGeom>
        </p:spPr>
      </p:pic>
    </p:spTree>
    <p:extLst>
      <p:ext uri="{BB962C8B-B14F-4D97-AF65-F5344CB8AC3E}">
        <p14:creationId xmlns:p14="http://schemas.microsoft.com/office/powerpoint/2010/main" val="123461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617-39EF-4BB7-BCDD-B898A0BD5CD5}"/>
              </a:ext>
            </a:extLst>
          </p:cNvPr>
          <p:cNvSpPr>
            <a:spLocks noGrp="1"/>
          </p:cNvSpPr>
          <p:nvPr>
            <p:ph type="title"/>
          </p:nvPr>
        </p:nvSpPr>
        <p:spPr/>
        <p:txBody>
          <a:bodyPr/>
          <a:lstStyle/>
          <a:p>
            <a:r>
              <a:rPr lang="en-US" dirty="0"/>
              <a:t>Manual Inspection of the Topics</a:t>
            </a:r>
          </a:p>
        </p:txBody>
      </p:sp>
      <p:sp>
        <p:nvSpPr>
          <p:cNvPr id="3" name="Content Placeholder 2">
            <a:extLst>
              <a:ext uri="{FF2B5EF4-FFF2-40B4-BE49-F238E27FC236}">
                <a16:creationId xmlns:a16="http://schemas.microsoft.com/office/drawing/2014/main" id="{A5416168-DA8E-4999-BFB7-99AC617AA6D1}"/>
              </a:ext>
            </a:extLst>
          </p:cNvPr>
          <p:cNvSpPr>
            <a:spLocks noGrp="1"/>
          </p:cNvSpPr>
          <p:nvPr>
            <p:ph idx="1"/>
          </p:nvPr>
        </p:nvSpPr>
        <p:spPr/>
        <p:txBody>
          <a:bodyPr/>
          <a:lstStyle/>
          <a:p>
            <a:r>
              <a:rPr lang="en-US" dirty="0"/>
              <a:t>Facilitated by forms built on top of the database</a:t>
            </a:r>
          </a:p>
          <a:p>
            <a:r>
              <a:rPr lang="en-US" dirty="0"/>
              <a:t>Contextual sentences are presented in the interface</a:t>
            </a:r>
          </a:p>
          <a:p>
            <a:r>
              <a:rPr lang="en-US" dirty="0"/>
              <a:t>PIOB/IFAC can mark sentences as relevant</a:t>
            </a:r>
          </a:p>
        </p:txBody>
      </p:sp>
    </p:spTree>
    <p:extLst>
      <p:ext uri="{BB962C8B-B14F-4D97-AF65-F5344CB8AC3E}">
        <p14:creationId xmlns:p14="http://schemas.microsoft.com/office/powerpoint/2010/main" val="1505329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018BE-2C53-4715-8C12-D9B3E9353C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A62A34-9243-4615-AE19-853BE7CA302E}"/>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41E60570-C6BC-4380-A24C-606CEDD50EF7}"/>
              </a:ext>
            </a:extLst>
          </p:cNvPr>
          <p:cNvPicPr>
            <a:picLocks noChangeAspect="1"/>
          </p:cNvPicPr>
          <p:nvPr/>
        </p:nvPicPr>
        <p:blipFill>
          <a:blip r:embed="rId3"/>
          <a:stretch>
            <a:fillRect/>
          </a:stretch>
        </p:blipFill>
        <p:spPr>
          <a:xfrm>
            <a:off x="2443620" y="0"/>
            <a:ext cx="7304760" cy="6858000"/>
          </a:xfrm>
          <a:prstGeom prst="rect">
            <a:avLst/>
          </a:prstGeom>
          <a:ln w="38100">
            <a:solidFill>
              <a:schemeClr val="tx1"/>
            </a:solidFill>
          </a:ln>
        </p:spPr>
      </p:pic>
    </p:spTree>
    <p:extLst>
      <p:ext uri="{BB962C8B-B14F-4D97-AF65-F5344CB8AC3E}">
        <p14:creationId xmlns:p14="http://schemas.microsoft.com/office/powerpoint/2010/main" val="1960129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3AB4B-3DF7-45FD-8B9D-0C9068821A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979D80-674F-4DFF-BD69-EBA383A92A7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3F0380D2-C342-45E0-98D5-025D86AFB4F6}"/>
              </a:ext>
            </a:extLst>
          </p:cNvPr>
          <p:cNvPicPr>
            <a:picLocks noChangeAspect="1"/>
          </p:cNvPicPr>
          <p:nvPr/>
        </p:nvPicPr>
        <p:blipFill>
          <a:blip r:embed="rId2"/>
          <a:stretch>
            <a:fillRect/>
          </a:stretch>
        </p:blipFill>
        <p:spPr>
          <a:xfrm>
            <a:off x="3473823" y="0"/>
            <a:ext cx="5244353" cy="6858000"/>
          </a:xfrm>
          <a:prstGeom prst="rect">
            <a:avLst/>
          </a:prstGeom>
        </p:spPr>
      </p:pic>
    </p:spTree>
    <p:extLst>
      <p:ext uri="{BB962C8B-B14F-4D97-AF65-F5344CB8AC3E}">
        <p14:creationId xmlns:p14="http://schemas.microsoft.com/office/powerpoint/2010/main" val="1204327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5790F-C8CF-4853-8E0B-056498C6AA8C}"/>
              </a:ext>
            </a:extLst>
          </p:cNvPr>
          <p:cNvSpPr>
            <a:spLocks noGrp="1"/>
          </p:cNvSpPr>
          <p:nvPr>
            <p:ph type="title"/>
          </p:nvPr>
        </p:nvSpPr>
        <p:spPr/>
        <p:txBody>
          <a:bodyPr/>
          <a:lstStyle/>
          <a:p>
            <a:r>
              <a:rPr lang="en-US" dirty="0"/>
              <a:t>Conclusion and Next Steps</a:t>
            </a:r>
          </a:p>
        </p:txBody>
      </p:sp>
      <p:sp>
        <p:nvSpPr>
          <p:cNvPr id="3" name="Content Placeholder 2">
            <a:extLst>
              <a:ext uri="{FF2B5EF4-FFF2-40B4-BE49-F238E27FC236}">
                <a16:creationId xmlns:a16="http://schemas.microsoft.com/office/drawing/2014/main" id="{9FC9AA87-0FAF-4435-AF93-32BCBCBF98F2}"/>
              </a:ext>
            </a:extLst>
          </p:cNvPr>
          <p:cNvSpPr>
            <a:spLocks noGrp="1"/>
          </p:cNvSpPr>
          <p:nvPr>
            <p:ph idx="1"/>
          </p:nvPr>
        </p:nvSpPr>
        <p:spPr/>
        <p:txBody>
          <a:bodyPr/>
          <a:lstStyle/>
          <a:p>
            <a:pPr marL="0" indent="0">
              <a:buNone/>
            </a:pPr>
            <a:r>
              <a:rPr lang="en-US" dirty="0"/>
              <a:t>Useful information for PIOB’s mission can be automatically extracted from Internet resources</a:t>
            </a:r>
          </a:p>
          <a:p>
            <a:r>
              <a:rPr lang="en-US" dirty="0"/>
              <a:t>Next steps include:</a:t>
            </a:r>
          </a:p>
          <a:p>
            <a:pPr lvl="1"/>
            <a:r>
              <a:rPr lang="en-US" dirty="0"/>
              <a:t>More Websites</a:t>
            </a:r>
          </a:p>
          <a:p>
            <a:pPr lvl="1"/>
            <a:r>
              <a:rPr lang="en-US" dirty="0"/>
              <a:t>Dashboards</a:t>
            </a:r>
          </a:p>
          <a:p>
            <a:pPr lvl="1"/>
            <a:r>
              <a:rPr lang="en-US" dirty="0"/>
              <a:t>Time Series Analyses</a:t>
            </a:r>
          </a:p>
          <a:p>
            <a:pPr lvl="1"/>
            <a:r>
              <a:rPr lang="en-US" dirty="0"/>
              <a:t>Advanced Filters</a:t>
            </a:r>
          </a:p>
          <a:p>
            <a:pPr lvl="1"/>
            <a:r>
              <a:rPr lang="en-US" dirty="0"/>
              <a:t>Turn Project Code over to PIOB and IFAC</a:t>
            </a:r>
          </a:p>
        </p:txBody>
      </p:sp>
    </p:spTree>
    <p:extLst>
      <p:ext uri="{BB962C8B-B14F-4D97-AF65-F5344CB8AC3E}">
        <p14:creationId xmlns:p14="http://schemas.microsoft.com/office/powerpoint/2010/main" val="400609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6469-B372-4C03-BD1D-CCDD51C0326C}"/>
              </a:ext>
            </a:extLst>
          </p:cNvPr>
          <p:cNvSpPr>
            <a:spLocks noGrp="1"/>
          </p:cNvSpPr>
          <p:nvPr>
            <p:ph type="title"/>
          </p:nvPr>
        </p:nvSpPr>
        <p:spPr/>
        <p:txBody>
          <a:bodyPr/>
          <a:lstStyle/>
          <a:p>
            <a:r>
              <a:rPr lang="en-US" dirty="0"/>
              <a:t>Preview of Results</a:t>
            </a:r>
          </a:p>
        </p:txBody>
      </p:sp>
      <p:graphicFrame>
        <p:nvGraphicFramePr>
          <p:cNvPr id="4" name="Table 4">
            <a:extLst>
              <a:ext uri="{FF2B5EF4-FFF2-40B4-BE49-F238E27FC236}">
                <a16:creationId xmlns:a16="http://schemas.microsoft.com/office/drawing/2014/main" id="{EDE0F08F-8FDB-49F3-B07F-6782EEE0DEB2}"/>
              </a:ext>
            </a:extLst>
          </p:cNvPr>
          <p:cNvGraphicFramePr>
            <a:graphicFrameLocks noGrp="1"/>
          </p:cNvGraphicFramePr>
          <p:nvPr>
            <p:ph idx="1"/>
          </p:nvPr>
        </p:nvGraphicFramePr>
        <p:xfrm>
          <a:off x="838200" y="1825625"/>
          <a:ext cx="10515600" cy="3749040"/>
        </p:xfrm>
        <a:graphic>
          <a:graphicData uri="http://schemas.openxmlformats.org/drawingml/2006/table">
            <a:tbl>
              <a:tblPr firstRow="1" bandRow="1">
                <a:tableStyleId>{69CF1AB2-1976-4502-BF36-3FF5EA218861}</a:tableStyleId>
              </a:tblPr>
              <a:tblGrid>
                <a:gridCol w="1546952">
                  <a:extLst>
                    <a:ext uri="{9D8B030D-6E8A-4147-A177-3AD203B41FA5}">
                      <a16:colId xmlns:a16="http://schemas.microsoft.com/office/drawing/2014/main" val="3902009577"/>
                    </a:ext>
                  </a:extLst>
                </a:gridCol>
                <a:gridCol w="8968648">
                  <a:extLst>
                    <a:ext uri="{9D8B030D-6E8A-4147-A177-3AD203B41FA5}">
                      <a16:colId xmlns:a16="http://schemas.microsoft.com/office/drawing/2014/main" val="1897605080"/>
                    </a:ext>
                  </a:extLst>
                </a:gridCol>
              </a:tblGrid>
              <a:tr h="370840">
                <a:tc>
                  <a:txBody>
                    <a:bodyPr/>
                    <a:lstStyle/>
                    <a:p>
                      <a:r>
                        <a:rPr lang="en-US" b="1" dirty="0"/>
                        <a:t>Audit Quality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IOSCO 2018 – “this may provide an effective safeguard that a decision is not unduly influenced by a low audit fee in circumstances where audit quality may be compromised.”</a:t>
                      </a:r>
                    </a:p>
                    <a:p>
                      <a:endParaRPr lang="en-US" b="0" dirty="0"/>
                    </a:p>
                  </a:txBody>
                  <a:tcPr/>
                </a:tc>
                <a:extLst>
                  <a:ext uri="{0D108BD9-81ED-4DB2-BD59-A6C34878D82A}">
                    <a16:rowId xmlns:a16="http://schemas.microsoft.com/office/drawing/2014/main" val="2861761747"/>
                  </a:ext>
                </a:extLst>
              </a:tr>
              <a:tr h="370840">
                <a:tc>
                  <a:txBody>
                    <a:bodyPr/>
                    <a:lstStyle/>
                    <a:p>
                      <a:r>
                        <a:rPr lang="en-US" b="1" dirty="0"/>
                        <a:t>Auditor Independence</a:t>
                      </a:r>
                    </a:p>
                  </a:txBody>
                  <a:tcPr/>
                </a:tc>
                <a:tc>
                  <a:txBody>
                    <a:bodyPr/>
                    <a:lstStyle/>
                    <a:p>
                      <a:r>
                        <a:rPr lang="en-US" b="0" dirty="0"/>
                        <a:t>IGCN – “so, as you can see, while things have changed since the passage of the </a:t>
                      </a:r>
                      <a:r>
                        <a:rPr lang="en-US" b="0" dirty="0" err="1"/>
                        <a:t>sarbanes-oxley</a:t>
                      </a:r>
                      <a:r>
                        <a:rPr lang="en-US" b="0" dirty="0"/>
                        <a:t> act, it appears that new threats to auditor independence have emerged, and that others have reappeared.”</a:t>
                      </a:r>
                    </a:p>
                  </a:txBody>
                  <a:tcPr/>
                </a:tc>
                <a:extLst>
                  <a:ext uri="{0D108BD9-81ED-4DB2-BD59-A6C34878D82A}">
                    <a16:rowId xmlns:a16="http://schemas.microsoft.com/office/drawing/2014/main" val="3331490769"/>
                  </a:ext>
                </a:extLst>
              </a:tr>
              <a:tr h="370840">
                <a:tc>
                  <a:txBody>
                    <a:bodyPr/>
                    <a:lstStyle/>
                    <a:p>
                      <a:r>
                        <a:rPr lang="en-US" b="1" dirty="0"/>
                        <a:t>Going Concern</a:t>
                      </a:r>
                    </a:p>
                  </a:txBody>
                  <a:tcPr/>
                </a:tc>
                <a:tc>
                  <a:txBody>
                    <a:bodyPr/>
                    <a:lstStyle/>
                    <a:p>
                      <a:r>
                        <a:rPr lang="en-US" b="0" dirty="0"/>
                        <a:t>ESMA 2019 – “accordingly, the fair value of the land should be determined based on the current use of the land in view of the going concern principle.”</a:t>
                      </a:r>
                    </a:p>
                  </a:txBody>
                  <a:tcPr/>
                </a:tc>
                <a:extLst>
                  <a:ext uri="{0D108BD9-81ED-4DB2-BD59-A6C34878D82A}">
                    <a16:rowId xmlns:a16="http://schemas.microsoft.com/office/drawing/2014/main" val="537959885"/>
                  </a:ext>
                </a:extLst>
              </a:tr>
              <a:tr h="370840">
                <a:tc>
                  <a:txBody>
                    <a:bodyPr/>
                    <a:lstStyle/>
                    <a:p>
                      <a:r>
                        <a:rPr lang="en-US" b="1" dirty="0"/>
                        <a:t>Fraud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THEIA 2019 – “would it be possible to devise a 'reasonable person' test in assessing the auditors work in relation to fraud detection?”</a:t>
                      </a:r>
                    </a:p>
                  </a:txBody>
                  <a:tcPr/>
                </a:tc>
                <a:extLst>
                  <a:ext uri="{0D108BD9-81ED-4DB2-BD59-A6C34878D82A}">
                    <a16:rowId xmlns:a16="http://schemas.microsoft.com/office/drawing/2014/main" val="475905756"/>
                  </a:ext>
                </a:extLst>
              </a:tr>
              <a:tr h="370840">
                <a:tc>
                  <a:txBody>
                    <a:bodyPr/>
                    <a:lstStyle/>
                    <a:p>
                      <a:r>
                        <a:rPr lang="en-US" b="1" dirty="0"/>
                        <a:t>Professional Skepticism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THEIA 2019 – “annually it should assert why it believes the auditor has been challenging and exercised professional skepticism.”</a:t>
                      </a:r>
                    </a:p>
                  </a:txBody>
                  <a:tcPr/>
                </a:tc>
                <a:extLst>
                  <a:ext uri="{0D108BD9-81ED-4DB2-BD59-A6C34878D82A}">
                    <a16:rowId xmlns:a16="http://schemas.microsoft.com/office/drawing/2014/main" val="4079752657"/>
                  </a:ext>
                </a:extLst>
              </a:tr>
            </a:tbl>
          </a:graphicData>
        </a:graphic>
      </p:graphicFrame>
    </p:spTree>
    <p:extLst>
      <p:ext uri="{BB962C8B-B14F-4D97-AF65-F5344CB8AC3E}">
        <p14:creationId xmlns:p14="http://schemas.microsoft.com/office/powerpoint/2010/main" val="110071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CC2B-1F17-4F96-8A38-FF8CAB19ABBF}"/>
              </a:ext>
            </a:extLst>
          </p:cNvPr>
          <p:cNvSpPr>
            <a:spLocks noGrp="1"/>
          </p:cNvSpPr>
          <p:nvPr>
            <p:ph type="title"/>
          </p:nvPr>
        </p:nvSpPr>
        <p:spPr/>
        <p:txBody>
          <a:bodyPr/>
          <a:lstStyle/>
          <a:p>
            <a:r>
              <a:rPr lang="en-US" dirty="0"/>
              <a:t>Overview – Public Interest Oversight Board</a:t>
            </a:r>
          </a:p>
        </p:txBody>
      </p:sp>
      <p:sp>
        <p:nvSpPr>
          <p:cNvPr id="4" name="TextBox 3">
            <a:extLst>
              <a:ext uri="{FF2B5EF4-FFF2-40B4-BE49-F238E27FC236}">
                <a16:creationId xmlns:a16="http://schemas.microsoft.com/office/drawing/2014/main" id="{E619E28D-9995-49C7-B5C2-B20E5C55121E}"/>
              </a:ext>
            </a:extLst>
          </p:cNvPr>
          <p:cNvSpPr txBox="1"/>
          <p:nvPr/>
        </p:nvSpPr>
        <p:spPr>
          <a:xfrm>
            <a:off x="5331522" y="2091128"/>
            <a:ext cx="790601" cy="461665"/>
          </a:xfrm>
          <a:prstGeom prst="rect">
            <a:avLst/>
          </a:prstGeom>
          <a:noFill/>
        </p:spPr>
        <p:txBody>
          <a:bodyPr wrap="none" rtlCol="0">
            <a:spAutoFit/>
          </a:bodyPr>
          <a:lstStyle/>
          <a:p>
            <a:r>
              <a:rPr lang="en-US" sz="2400" dirty="0"/>
              <a:t>PIOB</a:t>
            </a:r>
          </a:p>
        </p:txBody>
      </p:sp>
      <p:sp>
        <p:nvSpPr>
          <p:cNvPr id="8" name="TextBox 7">
            <a:extLst>
              <a:ext uri="{FF2B5EF4-FFF2-40B4-BE49-F238E27FC236}">
                <a16:creationId xmlns:a16="http://schemas.microsoft.com/office/drawing/2014/main" id="{FEEC1B32-282C-40A1-B783-339482FBE03F}"/>
              </a:ext>
            </a:extLst>
          </p:cNvPr>
          <p:cNvSpPr txBox="1"/>
          <p:nvPr/>
        </p:nvSpPr>
        <p:spPr>
          <a:xfrm>
            <a:off x="6597875" y="3768426"/>
            <a:ext cx="891975" cy="461665"/>
          </a:xfrm>
          <a:prstGeom prst="rect">
            <a:avLst/>
          </a:prstGeom>
          <a:noFill/>
        </p:spPr>
        <p:txBody>
          <a:bodyPr wrap="none" rtlCol="0">
            <a:spAutoFit/>
          </a:bodyPr>
          <a:lstStyle/>
          <a:p>
            <a:r>
              <a:rPr lang="en-US" sz="2400" dirty="0"/>
              <a:t>IESBA</a:t>
            </a:r>
          </a:p>
        </p:txBody>
      </p:sp>
      <p:sp>
        <p:nvSpPr>
          <p:cNvPr id="10" name="TextBox 9">
            <a:extLst>
              <a:ext uri="{FF2B5EF4-FFF2-40B4-BE49-F238E27FC236}">
                <a16:creationId xmlns:a16="http://schemas.microsoft.com/office/drawing/2014/main" id="{3F491B84-DD51-4649-83EC-8E13CEAA9E82}"/>
              </a:ext>
            </a:extLst>
          </p:cNvPr>
          <p:cNvSpPr txBox="1"/>
          <p:nvPr/>
        </p:nvSpPr>
        <p:spPr>
          <a:xfrm>
            <a:off x="1441335" y="3735473"/>
            <a:ext cx="925253" cy="461665"/>
          </a:xfrm>
          <a:prstGeom prst="rect">
            <a:avLst/>
          </a:prstGeom>
          <a:noFill/>
        </p:spPr>
        <p:txBody>
          <a:bodyPr wrap="none" rtlCol="0">
            <a:spAutoFit/>
          </a:bodyPr>
          <a:lstStyle/>
          <a:p>
            <a:r>
              <a:rPr lang="en-US" sz="2400" dirty="0"/>
              <a:t>IAASB</a:t>
            </a:r>
          </a:p>
        </p:txBody>
      </p:sp>
      <p:sp>
        <p:nvSpPr>
          <p:cNvPr id="11" name="TextBox 10">
            <a:extLst>
              <a:ext uri="{FF2B5EF4-FFF2-40B4-BE49-F238E27FC236}">
                <a16:creationId xmlns:a16="http://schemas.microsoft.com/office/drawing/2014/main" id="{2356E14B-C55C-4ED6-9EAF-3DB56492C125}"/>
              </a:ext>
            </a:extLst>
          </p:cNvPr>
          <p:cNvSpPr txBox="1"/>
          <p:nvPr/>
        </p:nvSpPr>
        <p:spPr>
          <a:xfrm>
            <a:off x="5040013" y="2892816"/>
            <a:ext cx="1377365" cy="461665"/>
          </a:xfrm>
          <a:prstGeom prst="rect">
            <a:avLst/>
          </a:prstGeom>
          <a:noFill/>
        </p:spPr>
        <p:txBody>
          <a:bodyPr wrap="none" rtlCol="0">
            <a:spAutoFit/>
          </a:bodyPr>
          <a:lstStyle/>
          <a:p>
            <a:r>
              <a:rPr lang="en-US" sz="2400" dirty="0"/>
              <a:t>Oversight</a:t>
            </a:r>
          </a:p>
        </p:txBody>
      </p:sp>
      <p:sp>
        <p:nvSpPr>
          <p:cNvPr id="12" name="TextBox 11">
            <a:extLst>
              <a:ext uri="{FF2B5EF4-FFF2-40B4-BE49-F238E27FC236}">
                <a16:creationId xmlns:a16="http://schemas.microsoft.com/office/drawing/2014/main" id="{55ABF8AE-F5FF-44CB-B108-E0D2D3C67613}"/>
              </a:ext>
            </a:extLst>
          </p:cNvPr>
          <p:cNvSpPr txBox="1"/>
          <p:nvPr/>
        </p:nvSpPr>
        <p:spPr>
          <a:xfrm>
            <a:off x="1441336" y="4022353"/>
            <a:ext cx="2549096" cy="461665"/>
          </a:xfrm>
          <a:prstGeom prst="rect">
            <a:avLst/>
          </a:prstGeom>
          <a:noFill/>
        </p:spPr>
        <p:txBody>
          <a:bodyPr wrap="none" rtlCol="0">
            <a:spAutoFit/>
          </a:bodyPr>
          <a:lstStyle/>
          <a:p>
            <a:r>
              <a:rPr lang="en-US" sz="2400" dirty="0"/>
              <a:t>Auditing Standards</a:t>
            </a:r>
          </a:p>
        </p:txBody>
      </p:sp>
      <p:sp>
        <p:nvSpPr>
          <p:cNvPr id="14" name="TextBox 13">
            <a:extLst>
              <a:ext uri="{FF2B5EF4-FFF2-40B4-BE49-F238E27FC236}">
                <a16:creationId xmlns:a16="http://schemas.microsoft.com/office/drawing/2014/main" id="{9E4AC4A0-A3FC-40DC-8E84-CF6E8DE6F78E}"/>
              </a:ext>
            </a:extLst>
          </p:cNvPr>
          <p:cNvSpPr txBox="1"/>
          <p:nvPr/>
        </p:nvSpPr>
        <p:spPr>
          <a:xfrm>
            <a:off x="6597875" y="4057612"/>
            <a:ext cx="3695820" cy="461665"/>
          </a:xfrm>
          <a:prstGeom prst="rect">
            <a:avLst/>
          </a:prstGeom>
          <a:noFill/>
        </p:spPr>
        <p:txBody>
          <a:bodyPr wrap="none" rtlCol="0">
            <a:spAutoFit/>
          </a:bodyPr>
          <a:lstStyle/>
          <a:p>
            <a:r>
              <a:rPr lang="en-US" sz="2400" dirty="0"/>
              <a:t>Accounting Ethics Standards</a:t>
            </a:r>
          </a:p>
        </p:txBody>
      </p:sp>
      <p:cxnSp>
        <p:nvCxnSpPr>
          <p:cNvPr id="16" name="Connector: Curved 15">
            <a:extLst>
              <a:ext uri="{FF2B5EF4-FFF2-40B4-BE49-F238E27FC236}">
                <a16:creationId xmlns:a16="http://schemas.microsoft.com/office/drawing/2014/main" id="{1FFCAE84-B081-4F2F-BBD0-BB34DB3FBE63}"/>
              </a:ext>
            </a:extLst>
          </p:cNvPr>
          <p:cNvCxnSpPr>
            <a:cxnSpLocks/>
            <a:stCxn id="11" idx="1"/>
            <a:endCxn id="12" idx="0"/>
          </p:cNvCxnSpPr>
          <p:nvPr/>
        </p:nvCxnSpPr>
        <p:spPr>
          <a:xfrm rot="10800000" flipV="1">
            <a:off x="2715885" y="3123649"/>
            <a:ext cx="2324129" cy="898704"/>
          </a:xfrm>
          <a:prstGeom prst="curvedConnector2">
            <a:avLst/>
          </a:prstGeom>
          <a:ln>
            <a:tailEnd type="triangle"/>
          </a:ln>
        </p:spPr>
        <p:style>
          <a:lnRef idx="3">
            <a:schemeClr val="dk1"/>
          </a:lnRef>
          <a:fillRef idx="0">
            <a:schemeClr val="dk1"/>
          </a:fillRef>
          <a:effectRef idx="2">
            <a:schemeClr val="dk1"/>
          </a:effectRef>
          <a:fontRef idx="minor">
            <a:schemeClr val="tx1"/>
          </a:fontRef>
        </p:style>
      </p:cxnSp>
      <p:cxnSp>
        <p:nvCxnSpPr>
          <p:cNvPr id="19" name="Connector: Curved 18">
            <a:extLst>
              <a:ext uri="{FF2B5EF4-FFF2-40B4-BE49-F238E27FC236}">
                <a16:creationId xmlns:a16="http://schemas.microsoft.com/office/drawing/2014/main" id="{F69BBC70-5ECF-469B-9724-E43C597AE99B}"/>
              </a:ext>
            </a:extLst>
          </p:cNvPr>
          <p:cNvCxnSpPr>
            <a:cxnSpLocks/>
            <a:stCxn id="11" idx="3"/>
            <a:endCxn id="14" idx="0"/>
          </p:cNvCxnSpPr>
          <p:nvPr/>
        </p:nvCxnSpPr>
        <p:spPr>
          <a:xfrm>
            <a:off x="6417378" y="3123649"/>
            <a:ext cx="2028407" cy="933963"/>
          </a:xfrm>
          <a:prstGeom prst="curvedConnector2">
            <a:avLst/>
          </a:prstGeom>
          <a:ln>
            <a:tailEnd type="triangle"/>
          </a:ln>
        </p:spPr>
        <p:style>
          <a:lnRef idx="3">
            <a:schemeClr val="dk1"/>
          </a:lnRef>
          <a:fillRef idx="0">
            <a:schemeClr val="dk1"/>
          </a:fillRef>
          <a:effectRef idx="2">
            <a:schemeClr val="dk1"/>
          </a:effectRef>
          <a:fontRef idx="minor">
            <a:schemeClr val="tx1"/>
          </a:fontRef>
        </p:style>
      </p:cxnSp>
      <p:pic>
        <p:nvPicPr>
          <p:cNvPr id="21" name="Graphic 20" descr="Group success">
            <a:extLst>
              <a:ext uri="{FF2B5EF4-FFF2-40B4-BE49-F238E27FC236}">
                <a16:creationId xmlns:a16="http://schemas.microsoft.com/office/drawing/2014/main" id="{61AE5301-9811-4FA7-9E37-DC29B36BBB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8584" y="5697189"/>
            <a:ext cx="914400" cy="914400"/>
          </a:xfrm>
          <a:prstGeom prst="rect">
            <a:avLst/>
          </a:prstGeom>
        </p:spPr>
      </p:pic>
      <p:pic>
        <p:nvPicPr>
          <p:cNvPr id="25" name="Graphic 24" descr="Group success">
            <a:extLst>
              <a:ext uri="{FF2B5EF4-FFF2-40B4-BE49-F238E27FC236}">
                <a16:creationId xmlns:a16="http://schemas.microsoft.com/office/drawing/2014/main" id="{151D9780-0D63-48EF-AB2F-AE2E74D6CE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45866" y="5697189"/>
            <a:ext cx="914400" cy="914400"/>
          </a:xfrm>
          <a:prstGeom prst="rect">
            <a:avLst/>
          </a:prstGeom>
        </p:spPr>
      </p:pic>
      <p:pic>
        <p:nvPicPr>
          <p:cNvPr id="29" name="Graphic 28" descr="Chevron arrows">
            <a:extLst>
              <a:ext uri="{FF2B5EF4-FFF2-40B4-BE49-F238E27FC236}">
                <a16:creationId xmlns:a16="http://schemas.microsoft.com/office/drawing/2014/main" id="{0DEC2E59-572A-4011-B715-DF2542A3BC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2596471" y="4587237"/>
            <a:ext cx="914400" cy="914400"/>
          </a:xfrm>
          <a:prstGeom prst="rect">
            <a:avLst/>
          </a:prstGeom>
        </p:spPr>
      </p:pic>
      <p:pic>
        <p:nvPicPr>
          <p:cNvPr id="31" name="Graphic 30" descr="Chevron arrows">
            <a:extLst>
              <a:ext uri="{FF2B5EF4-FFF2-40B4-BE49-F238E27FC236}">
                <a16:creationId xmlns:a16="http://schemas.microsoft.com/office/drawing/2014/main" id="{F19E0350-659F-48AA-86B0-00C480B87B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7634353" y="4587237"/>
            <a:ext cx="914400" cy="914400"/>
          </a:xfrm>
          <a:prstGeom prst="rect">
            <a:avLst/>
          </a:prstGeom>
        </p:spPr>
      </p:pic>
      <p:cxnSp>
        <p:nvCxnSpPr>
          <p:cNvPr id="40" name="Connector: Curved 39">
            <a:extLst>
              <a:ext uri="{FF2B5EF4-FFF2-40B4-BE49-F238E27FC236}">
                <a16:creationId xmlns:a16="http://schemas.microsoft.com/office/drawing/2014/main" id="{AC5967A0-1D58-420A-8B97-77D5593FBD9E}"/>
              </a:ext>
            </a:extLst>
          </p:cNvPr>
          <p:cNvCxnSpPr>
            <a:cxnSpLocks/>
            <a:stCxn id="21" idx="1"/>
            <a:endCxn id="4" idx="1"/>
          </p:cNvCxnSpPr>
          <p:nvPr/>
        </p:nvCxnSpPr>
        <p:spPr>
          <a:xfrm rot="10800000" flipH="1">
            <a:off x="2598584" y="2321961"/>
            <a:ext cx="2732938" cy="3832428"/>
          </a:xfrm>
          <a:prstGeom prst="curvedConnector3">
            <a:avLst>
              <a:gd name="adj1" fmla="val -6659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Arrow Connector 47">
            <a:extLst>
              <a:ext uri="{FF2B5EF4-FFF2-40B4-BE49-F238E27FC236}">
                <a16:creationId xmlns:a16="http://schemas.microsoft.com/office/drawing/2014/main" id="{14264EA1-1883-4482-BE5D-ADB0F812ABA2}"/>
              </a:ext>
            </a:extLst>
          </p:cNvPr>
          <p:cNvCxnSpPr>
            <a:cxnSpLocks/>
            <a:stCxn id="4" idx="2"/>
            <a:endCxn id="11" idx="0"/>
          </p:cNvCxnSpPr>
          <p:nvPr/>
        </p:nvCxnSpPr>
        <p:spPr>
          <a:xfrm>
            <a:off x="5726823" y="2552793"/>
            <a:ext cx="1873" cy="3400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TextBox 59">
            <a:extLst>
              <a:ext uri="{FF2B5EF4-FFF2-40B4-BE49-F238E27FC236}">
                <a16:creationId xmlns:a16="http://schemas.microsoft.com/office/drawing/2014/main" id="{0B3ED172-B109-49B7-90E0-125D6A6D0F4E}"/>
              </a:ext>
            </a:extLst>
          </p:cNvPr>
          <p:cNvSpPr txBox="1"/>
          <p:nvPr/>
        </p:nvSpPr>
        <p:spPr>
          <a:xfrm>
            <a:off x="6755396" y="1324103"/>
            <a:ext cx="5240871" cy="1754326"/>
          </a:xfrm>
          <a:prstGeom prst="rect">
            <a:avLst/>
          </a:prstGeom>
          <a:noFill/>
          <a:ln>
            <a:solidFill>
              <a:schemeClr val="accent1"/>
            </a:solidFill>
          </a:ln>
        </p:spPr>
        <p:txBody>
          <a:bodyPr wrap="square" rtlCol="0">
            <a:spAutoFit/>
          </a:bodyPr>
          <a:lstStyle/>
          <a:p>
            <a:r>
              <a:rPr lang="en-US" dirty="0"/>
              <a:t>PIOB: Global independent oversight body that seeks to improve the quality and public interest focus of the </a:t>
            </a:r>
            <a:r>
              <a:rPr lang="en-US" b="1" dirty="0"/>
              <a:t>international audit</a:t>
            </a:r>
            <a:r>
              <a:rPr lang="en-US" dirty="0"/>
              <a:t> and </a:t>
            </a:r>
            <a:r>
              <a:rPr lang="en-US" b="1" dirty="0"/>
              <a:t>assurance</a:t>
            </a:r>
            <a:r>
              <a:rPr lang="en-US" dirty="0"/>
              <a:t>, and </a:t>
            </a:r>
            <a:r>
              <a:rPr lang="en-US" b="1" dirty="0"/>
              <a:t>ethics</a:t>
            </a:r>
            <a:r>
              <a:rPr lang="en-US" dirty="0"/>
              <a:t> standards formulated by the Standard Setting Boards supported by the International Federation of Accountants.</a:t>
            </a:r>
          </a:p>
        </p:txBody>
      </p:sp>
      <p:sp>
        <p:nvSpPr>
          <p:cNvPr id="61" name="TextBox 60">
            <a:extLst>
              <a:ext uri="{FF2B5EF4-FFF2-40B4-BE49-F238E27FC236}">
                <a16:creationId xmlns:a16="http://schemas.microsoft.com/office/drawing/2014/main" id="{155203F2-CB73-418B-ABFE-A51A8A702B46}"/>
              </a:ext>
            </a:extLst>
          </p:cNvPr>
          <p:cNvSpPr txBox="1"/>
          <p:nvPr/>
        </p:nvSpPr>
        <p:spPr>
          <a:xfrm>
            <a:off x="273898" y="2199892"/>
            <a:ext cx="3858768" cy="369332"/>
          </a:xfrm>
          <a:prstGeom prst="rect">
            <a:avLst/>
          </a:prstGeom>
          <a:noFill/>
        </p:spPr>
        <p:txBody>
          <a:bodyPr wrap="square" rtlCol="0">
            <a:spAutoFit/>
          </a:bodyPr>
          <a:lstStyle/>
          <a:p>
            <a:r>
              <a:rPr lang="en-US" dirty="0"/>
              <a:t>attitude towards auditing standards</a:t>
            </a:r>
          </a:p>
        </p:txBody>
      </p:sp>
    </p:spTree>
    <p:extLst>
      <p:ext uri="{BB962C8B-B14F-4D97-AF65-F5344CB8AC3E}">
        <p14:creationId xmlns:p14="http://schemas.microsoft.com/office/powerpoint/2010/main" val="275030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7" presetClass="emph" presetSubtype="2" accel="15000" decel="16000" fill="hold" nodeType="withEffect">
                                  <p:stCondLst>
                                    <p:cond delay="0"/>
                                  </p:stCondLst>
                                  <p:childTnLst>
                                    <p:animClr clrSpc="rgb" dir="cw">
                                      <p:cBhvr>
                                        <p:cTn id="34" dur="2000" fill="hold"/>
                                        <p:tgtEl>
                                          <p:spTgt spid="40"/>
                                        </p:tgtEl>
                                        <p:attrNameLst>
                                          <p:attrName>stroke.color</p:attrName>
                                        </p:attrNameLst>
                                      </p:cBhvr>
                                      <p:to>
                                        <a:srgbClr val="68CA54"/>
                                      </p:to>
                                    </p:animClr>
                                    <p:set>
                                      <p:cBhvr>
                                        <p:cTn id="35" dur="2000" fill="hold"/>
                                        <p:tgtEl>
                                          <p:spTgt spid="40"/>
                                        </p:tgtEl>
                                        <p:attrNameLst>
                                          <p:attrName>stroke.on</p:attrName>
                                        </p:attrNameLst>
                                      </p:cBhvr>
                                      <p:to>
                                        <p:strVal val="true"/>
                                      </p:to>
                                    </p:set>
                                  </p:childTnLst>
                                </p:cTn>
                              </p:par>
                              <p:par>
                                <p:cTn id="36" presetID="1" presetClass="entr" presetSubtype="0" fill="hold" grpId="0" nodeType="withEffect">
                                  <p:stCondLst>
                                    <p:cond delay="0"/>
                                  </p:stCondLst>
                                  <p:childTnLst>
                                    <p:set>
                                      <p:cBhvr>
                                        <p:cTn id="37"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60" grpId="0" animBg="1"/>
      <p:bldP spid="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D6026-9768-4C2D-97CD-17A8326AEEE5}"/>
              </a:ext>
            </a:extLst>
          </p:cNvPr>
          <p:cNvSpPr>
            <a:spLocks noGrp="1"/>
          </p:cNvSpPr>
          <p:nvPr>
            <p:ph type="title"/>
          </p:nvPr>
        </p:nvSpPr>
        <p:spPr/>
        <p:txBody>
          <a:bodyPr/>
          <a:lstStyle/>
          <a:p>
            <a:r>
              <a:rPr lang="en-US" dirty="0"/>
              <a:t>Improving PIOB Oversight</a:t>
            </a:r>
          </a:p>
        </p:txBody>
      </p:sp>
      <p:sp>
        <p:nvSpPr>
          <p:cNvPr id="3" name="Content Placeholder 2">
            <a:extLst>
              <a:ext uri="{FF2B5EF4-FFF2-40B4-BE49-F238E27FC236}">
                <a16:creationId xmlns:a16="http://schemas.microsoft.com/office/drawing/2014/main" id="{EA04B661-9C7F-4B41-90B1-5D1C250BBF00}"/>
              </a:ext>
            </a:extLst>
          </p:cNvPr>
          <p:cNvSpPr>
            <a:spLocks noGrp="1"/>
          </p:cNvSpPr>
          <p:nvPr>
            <p:ph idx="1"/>
          </p:nvPr>
        </p:nvSpPr>
        <p:spPr>
          <a:xfrm>
            <a:off x="838200" y="1825625"/>
            <a:ext cx="4847671" cy="4351338"/>
          </a:xfrm>
        </p:spPr>
        <p:txBody>
          <a:bodyPr>
            <a:normAutofit fontScale="77500" lnSpcReduction="20000"/>
          </a:bodyPr>
          <a:lstStyle/>
          <a:p>
            <a:r>
              <a:rPr lang="en-US" dirty="0"/>
              <a:t>Who uses International Auditing Standards?</a:t>
            </a:r>
          </a:p>
          <a:p>
            <a:pPr lvl="1"/>
            <a:r>
              <a:rPr lang="en-US" dirty="0"/>
              <a:t>Auditors</a:t>
            </a:r>
          </a:p>
          <a:p>
            <a:pPr lvl="1"/>
            <a:r>
              <a:rPr lang="en-US" dirty="0"/>
              <a:t>Regulators</a:t>
            </a:r>
          </a:p>
          <a:p>
            <a:pPr lvl="1"/>
            <a:r>
              <a:rPr lang="en-US" dirty="0"/>
              <a:t>Investors</a:t>
            </a:r>
          </a:p>
          <a:p>
            <a:pPr lvl="1"/>
            <a:r>
              <a:rPr lang="en-US" dirty="0"/>
              <a:t>Financial Institutions</a:t>
            </a:r>
          </a:p>
          <a:p>
            <a:pPr lvl="1"/>
            <a:r>
              <a:rPr lang="en-US" dirty="0"/>
              <a:t>Corporations</a:t>
            </a:r>
          </a:p>
          <a:p>
            <a:endParaRPr lang="en-US" dirty="0"/>
          </a:p>
          <a:p>
            <a:r>
              <a:rPr lang="en-US" dirty="0"/>
              <a:t>What do users think about these standards?</a:t>
            </a:r>
          </a:p>
          <a:p>
            <a:pPr lvl="1"/>
            <a:r>
              <a:rPr lang="en-US" dirty="0"/>
              <a:t>This constitutes </a:t>
            </a:r>
            <a:r>
              <a:rPr lang="en-US" b="1" dirty="0"/>
              <a:t>public interest</a:t>
            </a:r>
            <a:endParaRPr lang="en-US" dirty="0"/>
          </a:p>
          <a:p>
            <a:pPr lvl="1"/>
            <a:r>
              <a:rPr lang="en-US" dirty="0"/>
              <a:t>Remember </a:t>
            </a:r>
            <a:r>
              <a:rPr lang="en-US" b="1" dirty="0"/>
              <a:t>PIOB mission:</a:t>
            </a:r>
            <a:r>
              <a:rPr lang="en-US" dirty="0"/>
              <a:t> [to] improve the quality and </a:t>
            </a:r>
            <a:r>
              <a:rPr lang="en-US" b="1" dirty="0"/>
              <a:t>public interest focus</a:t>
            </a:r>
            <a:r>
              <a:rPr lang="en-US" dirty="0"/>
              <a:t> of the international audit and assurance… standards formulated by [IAASB]</a:t>
            </a:r>
          </a:p>
          <a:p>
            <a:endParaRPr lang="en-US" dirty="0"/>
          </a:p>
        </p:txBody>
      </p:sp>
      <p:sp>
        <p:nvSpPr>
          <p:cNvPr id="23" name="TextBox 22">
            <a:extLst>
              <a:ext uri="{FF2B5EF4-FFF2-40B4-BE49-F238E27FC236}">
                <a16:creationId xmlns:a16="http://schemas.microsoft.com/office/drawing/2014/main" id="{EF8FCC8A-4ED9-46D6-BDB5-85A26204D5BF}"/>
              </a:ext>
            </a:extLst>
          </p:cNvPr>
          <p:cNvSpPr txBox="1"/>
          <p:nvPr/>
        </p:nvSpPr>
        <p:spPr>
          <a:xfrm>
            <a:off x="10568540" y="1690688"/>
            <a:ext cx="790601" cy="461665"/>
          </a:xfrm>
          <a:prstGeom prst="rect">
            <a:avLst/>
          </a:prstGeom>
          <a:noFill/>
        </p:spPr>
        <p:txBody>
          <a:bodyPr wrap="none" rtlCol="0">
            <a:spAutoFit/>
          </a:bodyPr>
          <a:lstStyle/>
          <a:p>
            <a:r>
              <a:rPr lang="en-US" sz="2400" dirty="0"/>
              <a:t>PIOB</a:t>
            </a:r>
          </a:p>
        </p:txBody>
      </p:sp>
      <p:sp>
        <p:nvSpPr>
          <p:cNvPr id="24" name="TextBox 23">
            <a:extLst>
              <a:ext uri="{FF2B5EF4-FFF2-40B4-BE49-F238E27FC236}">
                <a16:creationId xmlns:a16="http://schemas.microsoft.com/office/drawing/2014/main" id="{73F89503-C3D6-4C7C-98FF-B41840F6155F}"/>
              </a:ext>
            </a:extLst>
          </p:cNvPr>
          <p:cNvSpPr txBox="1"/>
          <p:nvPr/>
        </p:nvSpPr>
        <p:spPr>
          <a:xfrm>
            <a:off x="6678353" y="3335033"/>
            <a:ext cx="925253" cy="461665"/>
          </a:xfrm>
          <a:prstGeom prst="rect">
            <a:avLst/>
          </a:prstGeom>
          <a:noFill/>
        </p:spPr>
        <p:txBody>
          <a:bodyPr wrap="none" rtlCol="0">
            <a:spAutoFit/>
          </a:bodyPr>
          <a:lstStyle/>
          <a:p>
            <a:r>
              <a:rPr lang="en-US" sz="2400" dirty="0"/>
              <a:t>IAASB</a:t>
            </a:r>
          </a:p>
        </p:txBody>
      </p:sp>
      <p:sp>
        <p:nvSpPr>
          <p:cNvPr id="25" name="TextBox 24">
            <a:extLst>
              <a:ext uri="{FF2B5EF4-FFF2-40B4-BE49-F238E27FC236}">
                <a16:creationId xmlns:a16="http://schemas.microsoft.com/office/drawing/2014/main" id="{FD24F609-0DC1-4EA1-8262-7E423E6684F0}"/>
              </a:ext>
            </a:extLst>
          </p:cNvPr>
          <p:cNvSpPr txBox="1"/>
          <p:nvPr/>
        </p:nvSpPr>
        <p:spPr>
          <a:xfrm>
            <a:off x="10277031" y="2492376"/>
            <a:ext cx="1377365" cy="461665"/>
          </a:xfrm>
          <a:prstGeom prst="rect">
            <a:avLst/>
          </a:prstGeom>
          <a:noFill/>
        </p:spPr>
        <p:txBody>
          <a:bodyPr wrap="none" rtlCol="0">
            <a:spAutoFit/>
          </a:bodyPr>
          <a:lstStyle/>
          <a:p>
            <a:r>
              <a:rPr lang="en-US" sz="2400" dirty="0"/>
              <a:t>Oversight</a:t>
            </a:r>
          </a:p>
        </p:txBody>
      </p:sp>
      <p:sp>
        <p:nvSpPr>
          <p:cNvPr id="26" name="TextBox 25">
            <a:extLst>
              <a:ext uri="{FF2B5EF4-FFF2-40B4-BE49-F238E27FC236}">
                <a16:creationId xmlns:a16="http://schemas.microsoft.com/office/drawing/2014/main" id="{9FAAC93B-5D2C-446E-85DF-7CF1ACA5D1CE}"/>
              </a:ext>
            </a:extLst>
          </p:cNvPr>
          <p:cNvSpPr txBox="1"/>
          <p:nvPr/>
        </p:nvSpPr>
        <p:spPr>
          <a:xfrm>
            <a:off x="6678354" y="3621913"/>
            <a:ext cx="2549096" cy="461665"/>
          </a:xfrm>
          <a:prstGeom prst="rect">
            <a:avLst/>
          </a:prstGeom>
          <a:noFill/>
        </p:spPr>
        <p:txBody>
          <a:bodyPr wrap="none" rtlCol="0">
            <a:spAutoFit/>
          </a:bodyPr>
          <a:lstStyle/>
          <a:p>
            <a:r>
              <a:rPr lang="en-US" sz="2400" dirty="0"/>
              <a:t>Auditing Standards</a:t>
            </a:r>
          </a:p>
        </p:txBody>
      </p:sp>
      <p:cxnSp>
        <p:nvCxnSpPr>
          <p:cNvPr id="27" name="Connector: Curved 26">
            <a:extLst>
              <a:ext uri="{FF2B5EF4-FFF2-40B4-BE49-F238E27FC236}">
                <a16:creationId xmlns:a16="http://schemas.microsoft.com/office/drawing/2014/main" id="{4B97500E-D392-4738-98DC-D9D1C42B266E}"/>
              </a:ext>
            </a:extLst>
          </p:cNvPr>
          <p:cNvCxnSpPr>
            <a:cxnSpLocks/>
            <a:stCxn id="25" idx="1"/>
            <a:endCxn id="26" idx="0"/>
          </p:cNvCxnSpPr>
          <p:nvPr/>
        </p:nvCxnSpPr>
        <p:spPr>
          <a:xfrm rot="10800000" flipV="1">
            <a:off x="7952903" y="2723209"/>
            <a:ext cx="2324129" cy="898704"/>
          </a:xfrm>
          <a:prstGeom prst="curvedConnector2">
            <a:avLst/>
          </a:prstGeom>
          <a:ln>
            <a:tailEnd type="triangle"/>
          </a:ln>
        </p:spPr>
        <p:style>
          <a:lnRef idx="3">
            <a:schemeClr val="dk1"/>
          </a:lnRef>
          <a:fillRef idx="0">
            <a:schemeClr val="dk1"/>
          </a:fillRef>
          <a:effectRef idx="2">
            <a:schemeClr val="dk1"/>
          </a:effectRef>
          <a:fontRef idx="minor">
            <a:schemeClr val="tx1"/>
          </a:fontRef>
        </p:style>
      </p:cxnSp>
      <p:pic>
        <p:nvPicPr>
          <p:cNvPr id="28" name="Graphic 27" descr="Group success">
            <a:extLst>
              <a:ext uri="{FF2B5EF4-FFF2-40B4-BE49-F238E27FC236}">
                <a16:creationId xmlns:a16="http://schemas.microsoft.com/office/drawing/2014/main" id="{079F70F0-84CA-466C-9755-8B4C961EDF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5602" y="5296749"/>
            <a:ext cx="914400" cy="914400"/>
          </a:xfrm>
          <a:prstGeom prst="rect">
            <a:avLst/>
          </a:prstGeom>
        </p:spPr>
      </p:pic>
      <p:pic>
        <p:nvPicPr>
          <p:cNvPr id="29" name="Graphic 28" descr="Chevron arrows">
            <a:extLst>
              <a:ext uri="{FF2B5EF4-FFF2-40B4-BE49-F238E27FC236}">
                <a16:creationId xmlns:a16="http://schemas.microsoft.com/office/drawing/2014/main" id="{06B0C51B-F186-4958-8DA9-E35D35950B9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7833489" y="4186797"/>
            <a:ext cx="914400" cy="914400"/>
          </a:xfrm>
          <a:prstGeom prst="rect">
            <a:avLst/>
          </a:prstGeom>
        </p:spPr>
      </p:pic>
      <p:cxnSp>
        <p:nvCxnSpPr>
          <p:cNvPr id="30" name="Connector: Curved 29">
            <a:extLst>
              <a:ext uri="{FF2B5EF4-FFF2-40B4-BE49-F238E27FC236}">
                <a16:creationId xmlns:a16="http://schemas.microsoft.com/office/drawing/2014/main" id="{C34B091E-64F6-448E-8EB7-610CB5442930}"/>
              </a:ext>
            </a:extLst>
          </p:cNvPr>
          <p:cNvCxnSpPr>
            <a:cxnSpLocks/>
            <a:stCxn id="28" idx="1"/>
            <a:endCxn id="23" idx="1"/>
          </p:cNvCxnSpPr>
          <p:nvPr/>
        </p:nvCxnSpPr>
        <p:spPr>
          <a:xfrm rot="10800000" flipH="1">
            <a:off x="7835602" y="1921521"/>
            <a:ext cx="2732938" cy="3832428"/>
          </a:xfrm>
          <a:prstGeom prst="curvedConnector3">
            <a:avLst>
              <a:gd name="adj1" fmla="val -6659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a:extLst>
              <a:ext uri="{FF2B5EF4-FFF2-40B4-BE49-F238E27FC236}">
                <a16:creationId xmlns:a16="http://schemas.microsoft.com/office/drawing/2014/main" id="{3EAD6FFD-6347-4660-B288-4D18ADC025E7}"/>
              </a:ext>
            </a:extLst>
          </p:cNvPr>
          <p:cNvCxnSpPr>
            <a:cxnSpLocks/>
            <a:stCxn id="23" idx="2"/>
            <a:endCxn id="25" idx="0"/>
          </p:cNvCxnSpPr>
          <p:nvPr/>
        </p:nvCxnSpPr>
        <p:spPr>
          <a:xfrm>
            <a:off x="10963841" y="2152353"/>
            <a:ext cx="1873" cy="3400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A3DA07F6-8733-428A-88F7-64656719F227}"/>
              </a:ext>
            </a:extLst>
          </p:cNvPr>
          <p:cNvSpPr txBox="1"/>
          <p:nvPr/>
        </p:nvSpPr>
        <p:spPr>
          <a:xfrm>
            <a:off x="8745114" y="5375661"/>
            <a:ext cx="1531917" cy="1015663"/>
          </a:xfrm>
          <a:prstGeom prst="rect">
            <a:avLst/>
          </a:prstGeom>
          <a:noFill/>
        </p:spPr>
        <p:txBody>
          <a:bodyPr wrap="square" rtlCol="0">
            <a:spAutoFit/>
          </a:bodyPr>
          <a:lstStyle/>
          <a:p>
            <a:r>
              <a:rPr lang="en-US" sz="1200" dirty="0"/>
              <a:t>Auditors</a:t>
            </a:r>
          </a:p>
          <a:p>
            <a:r>
              <a:rPr lang="en-US" sz="1200" dirty="0"/>
              <a:t>Regulators</a:t>
            </a:r>
          </a:p>
          <a:p>
            <a:r>
              <a:rPr lang="en-US" sz="1200" dirty="0"/>
              <a:t>Investors</a:t>
            </a:r>
          </a:p>
          <a:p>
            <a:r>
              <a:rPr lang="en-US" sz="1200" dirty="0"/>
              <a:t>Financial Institutions</a:t>
            </a:r>
          </a:p>
          <a:p>
            <a:r>
              <a:rPr lang="en-US" sz="1200" dirty="0"/>
              <a:t>Public Companies</a:t>
            </a:r>
          </a:p>
        </p:txBody>
      </p:sp>
    </p:spTree>
    <p:extLst>
      <p:ext uri="{BB962C8B-B14F-4D97-AF65-F5344CB8AC3E}">
        <p14:creationId xmlns:p14="http://schemas.microsoft.com/office/powerpoint/2010/main" val="173583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7" presetClass="emph" presetSubtype="2" accel="15000" decel="16000" fill="hold" nodeType="withEffect">
                                  <p:stCondLst>
                                    <p:cond delay="0"/>
                                  </p:stCondLst>
                                  <p:childTnLst>
                                    <p:animClr clrSpc="rgb" dir="cw">
                                      <p:cBhvr>
                                        <p:cTn id="22" dur="2000" fill="hold"/>
                                        <p:tgtEl>
                                          <p:spTgt spid="30"/>
                                        </p:tgtEl>
                                        <p:attrNameLst>
                                          <p:attrName>stroke.color</p:attrName>
                                        </p:attrNameLst>
                                      </p:cBhvr>
                                      <p:to>
                                        <a:srgbClr val="68CA54"/>
                                      </p:to>
                                    </p:animClr>
                                    <p:set>
                                      <p:cBhvr>
                                        <p:cTn id="23" dur="2000" fill="hold"/>
                                        <p:tgtEl>
                                          <p:spTgt spid="30"/>
                                        </p:tgtEl>
                                        <p:attrNameLst>
                                          <p:attrName>stroke.on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5E05-611D-4A82-BFE1-BEABEA49C505}"/>
              </a:ext>
            </a:extLst>
          </p:cNvPr>
          <p:cNvSpPr>
            <a:spLocks noGrp="1"/>
          </p:cNvSpPr>
          <p:nvPr>
            <p:ph type="title"/>
          </p:nvPr>
        </p:nvSpPr>
        <p:spPr/>
        <p:txBody>
          <a:bodyPr/>
          <a:lstStyle/>
          <a:p>
            <a:r>
              <a:rPr lang="en-US" dirty="0"/>
              <a:t>Main Objective</a:t>
            </a:r>
          </a:p>
        </p:txBody>
      </p:sp>
      <p:sp>
        <p:nvSpPr>
          <p:cNvPr id="3" name="Content Placeholder 2">
            <a:extLst>
              <a:ext uri="{FF2B5EF4-FFF2-40B4-BE49-F238E27FC236}">
                <a16:creationId xmlns:a16="http://schemas.microsoft.com/office/drawing/2014/main" id="{241DE3CA-7DFA-45DA-9238-AC5BEDC58895}"/>
              </a:ext>
            </a:extLst>
          </p:cNvPr>
          <p:cNvSpPr>
            <a:spLocks noGrp="1"/>
          </p:cNvSpPr>
          <p:nvPr>
            <p:ph idx="1"/>
          </p:nvPr>
        </p:nvSpPr>
        <p:spPr/>
        <p:txBody>
          <a:bodyPr>
            <a:normAutofit/>
          </a:bodyPr>
          <a:lstStyle/>
          <a:p>
            <a:r>
              <a:rPr lang="en-US" sz="2400" dirty="0">
                <a:effectLst/>
                <a:latin typeface="Times New Roman" panose="02020603050405020304" pitchFamily="18" charset="0"/>
                <a:ea typeface="Times New Roman" panose="02020603050405020304" pitchFamily="18" charset="0"/>
              </a:rPr>
              <a:t>Supply PIOB with information regarding the public interest in the field of audit and assurance.</a:t>
            </a:r>
            <a:endParaRPr lang="en-US" sz="2400" dirty="0">
              <a:effectLst/>
              <a:latin typeface="Arial" panose="020B0604020202020204" pitchFamily="34" charset="0"/>
              <a:ea typeface="Arial" panose="020B0604020202020204" pitchFamily="34" charset="0"/>
            </a:endParaRPr>
          </a:p>
          <a:p>
            <a:endParaRPr lang="en-US" sz="3600" dirty="0"/>
          </a:p>
        </p:txBody>
      </p:sp>
      <p:sp>
        <p:nvSpPr>
          <p:cNvPr id="4" name="Title 1">
            <a:extLst>
              <a:ext uri="{FF2B5EF4-FFF2-40B4-BE49-F238E27FC236}">
                <a16:creationId xmlns:a16="http://schemas.microsoft.com/office/drawing/2014/main" id="{81E82020-CCB6-47AC-9D35-9F8A487CCC64}"/>
              </a:ext>
            </a:extLst>
          </p:cNvPr>
          <p:cNvSpPr txBox="1">
            <a:spLocks/>
          </p:cNvSpPr>
          <p:nvPr/>
        </p:nvSpPr>
        <p:spPr>
          <a:xfrm>
            <a:off x="838200" y="24786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Methodology</a:t>
            </a:r>
          </a:p>
        </p:txBody>
      </p:sp>
      <p:sp>
        <p:nvSpPr>
          <p:cNvPr id="5" name="Content Placeholder 2">
            <a:extLst>
              <a:ext uri="{FF2B5EF4-FFF2-40B4-BE49-F238E27FC236}">
                <a16:creationId xmlns:a16="http://schemas.microsoft.com/office/drawing/2014/main" id="{FD7A9E4F-F433-481C-BBA7-963862B6E348}"/>
              </a:ext>
            </a:extLst>
          </p:cNvPr>
          <p:cNvSpPr txBox="1">
            <a:spLocks/>
          </p:cNvSpPr>
          <p:nvPr/>
        </p:nvSpPr>
        <p:spPr>
          <a:xfrm>
            <a:off x="838200" y="3717036"/>
            <a:ext cx="10515600" cy="26804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dentify topics of public concern related to auditing and assurance standards from resources available on the Internet</a:t>
            </a:r>
            <a:endParaRPr lang="en-US" sz="3600" dirty="0"/>
          </a:p>
        </p:txBody>
      </p:sp>
    </p:spTree>
    <p:extLst>
      <p:ext uri="{BB962C8B-B14F-4D97-AF65-F5344CB8AC3E}">
        <p14:creationId xmlns:p14="http://schemas.microsoft.com/office/powerpoint/2010/main" val="398610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9A90-A2A1-427A-9B63-76899287DED3}"/>
              </a:ext>
            </a:extLst>
          </p:cNvPr>
          <p:cNvSpPr>
            <a:spLocks noGrp="1"/>
          </p:cNvSpPr>
          <p:nvPr>
            <p:ph type="title"/>
          </p:nvPr>
        </p:nvSpPr>
        <p:spPr/>
        <p:txBody>
          <a:bodyPr/>
          <a:lstStyle/>
          <a:p>
            <a:r>
              <a:rPr lang="en-US" dirty="0"/>
              <a:t>Internet Resources</a:t>
            </a:r>
          </a:p>
        </p:txBody>
      </p:sp>
      <p:sp>
        <p:nvSpPr>
          <p:cNvPr id="3" name="Content Placeholder 2">
            <a:extLst>
              <a:ext uri="{FF2B5EF4-FFF2-40B4-BE49-F238E27FC236}">
                <a16:creationId xmlns:a16="http://schemas.microsoft.com/office/drawing/2014/main" id="{ECE32BAB-3A11-4EB0-A521-D3DD17627E0D}"/>
              </a:ext>
            </a:extLst>
          </p:cNvPr>
          <p:cNvSpPr>
            <a:spLocks noGrp="1"/>
          </p:cNvSpPr>
          <p:nvPr>
            <p:ph idx="1"/>
          </p:nvPr>
        </p:nvSpPr>
        <p:spPr>
          <a:xfrm>
            <a:off x="838200" y="1583309"/>
            <a:ext cx="10515600" cy="752983"/>
          </a:xfrm>
        </p:spPr>
        <p:txBody>
          <a:bodyPr>
            <a:normAutofit/>
          </a:bodyPr>
          <a:lstStyle/>
          <a:p>
            <a:r>
              <a:rPr lang="en-US" dirty="0"/>
              <a:t>PIOB and IFAC provided a list of relevant Internet resources</a:t>
            </a:r>
          </a:p>
        </p:txBody>
      </p:sp>
      <p:graphicFrame>
        <p:nvGraphicFramePr>
          <p:cNvPr id="5" name="Table 4">
            <a:extLst>
              <a:ext uri="{FF2B5EF4-FFF2-40B4-BE49-F238E27FC236}">
                <a16:creationId xmlns:a16="http://schemas.microsoft.com/office/drawing/2014/main" id="{D9BABC35-E00D-4B73-A056-38ABF177072B}"/>
              </a:ext>
            </a:extLst>
          </p:cNvPr>
          <p:cNvGraphicFramePr>
            <a:graphicFrameLocks noGrp="1"/>
          </p:cNvGraphicFramePr>
          <p:nvPr>
            <p:extLst>
              <p:ext uri="{D42A27DB-BD31-4B8C-83A1-F6EECF244321}">
                <p14:modId xmlns:p14="http://schemas.microsoft.com/office/powerpoint/2010/main" val="1324415483"/>
              </p:ext>
            </p:extLst>
          </p:nvPr>
        </p:nvGraphicFramePr>
        <p:xfrm>
          <a:off x="518160" y="2393505"/>
          <a:ext cx="3155152" cy="2060897"/>
        </p:xfrm>
        <a:graphic>
          <a:graphicData uri="http://schemas.openxmlformats.org/drawingml/2006/table">
            <a:tbl>
              <a:tblPr firstRow="1" firstCol="1" bandRow="1"/>
              <a:tblGrid>
                <a:gridCol w="3155152">
                  <a:extLst>
                    <a:ext uri="{9D8B030D-6E8A-4147-A177-3AD203B41FA5}">
                      <a16:colId xmlns:a16="http://schemas.microsoft.com/office/drawing/2014/main" val="816772201"/>
                    </a:ext>
                  </a:extLst>
                </a:gridCol>
              </a:tblGrid>
              <a:tr h="171450">
                <a:tc>
                  <a:txBody>
                    <a:bodyPr/>
                    <a:lstStyle/>
                    <a:p>
                      <a:pPr marL="0" marR="0">
                        <a:lnSpc>
                          <a:spcPct val="115000"/>
                        </a:lnSpc>
                        <a:spcBef>
                          <a:spcPts val="0"/>
                        </a:spcBef>
                        <a:spcAft>
                          <a:spcPts val="0"/>
                        </a:spcAft>
                      </a:pPr>
                      <a:r>
                        <a:rPr lang="en-US" sz="1400" b="1" dirty="0">
                          <a:effectLst/>
                          <a:latin typeface="Arial" panose="020B0604020202020204" pitchFamily="34" charset="0"/>
                          <a:ea typeface="Arial" panose="020B0604020202020204" pitchFamily="34" charset="0"/>
                        </a:rPr>
                        <a:t>Investors and Users</a:t>
                      </a:r>
                    </a:p>
                  </a:txBody>
                  <a:tcPr marL="68580" marR="68580" marT="0" marB="0" anchor="b">
                    <a:lnL>
                      <a:noFill/>
                    </a:lnL>
                    <a:lnR>
                      <a:noFill/>
                    </a:lnR>
                    <a:lnT>
                      <a:noFill/>
                    </a:lnT>
                    <a:lnB>
                      <a:noFill/>
                    </a:lnB>
                  </a:tcPr>
                </a:tc>
                <a:extLst>
                  <a:ext uri="{0D108BD9-81ED-4DB2-BD59-A6C34878D82A}">
                    <a16:rowId xmlns:a16="http://schemas.microsoft.com/office/drawing/2014/main" val="4000516732"/>
                  </a:ext>
                </a:extLst>
              </a:tr>
              <a:tr h="171450">
                <a:tc>
                  <a:txBody>
                    <a:bodyPr/>
                    <a:lstStyle/>
                    <a:p>
                      <a:pPr marL="0" marR="0">
                        <a:lnSpc>
                          <a:spcPct val="115000"/>
                        </a:lnSpc>
                        <a:spcBef>
                          <a:spcPts val="0"/>
                        </a:spcBef>
                        <a:spcAft>
                          <a:spcPts val="0"/>
                        </a:spcAft>
                      </a:pPr>
                      <a:r>
                        <a:rPr lang="en-US" sz="1400" dirty="0">
                          <a:solidFill>
                            <a:srgbClr val="000000"/>
                          </a:solidFill>
                          <a:effectLst/>
                          <a:highlight>
                            <a:srgbClr val="00FF00"/>
                          </a:highlight>
                          <a:latin typeface="Calibri" panose="020F0502020204030204" pitchFamily="34" charset="0"/>
                          <a:ea typeface="Times New Roman" panose="02020603050405020304" pitchFamily="18" charset="0"/>
                        </a:rPr>
                        <a:t>https://www.theia.org/</a:t>
                      </a:r>
                      <a:endParaRPr lang="en-US" sz="1400" dirty="0">
                        <a:effectLst/>
                        <a:highlight>
                          <a:srgbClr val="00FF00"/>
                        </a:highligh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983546325"/>
                  </a:ext>
                </a:extLst>
              </a:tr>
              <a:tr h="171450">
                <a:tc>
                  <a:txBody>
                    <a:bodyPr/>
                    <a:lstStyle/>
                    <a:p>
                      <a:pPr marL="0" marR="0">
                        <a:lnSpc>
                          <a:spcPct val="115000"/>
                        </a:lnSpc>
                        <a:spcBef>
                          <a:spcPts val="0"/>
                        </a:spcBef>
                        <a:spcAft>
                          <a:spcPts val="0"/>
                        </a:spcAft>
                      </a:pPr>
                      <a:r>
                        <a:rPr lang="en-US" sz="1400" dirty="0">
                          <a:solidFill>
                            <a:srgbClr val="000000"/>
                          </a:solidFill>
                          <a:effectLst/>
                          <a:highlight>
                            <a:srgbClr val="00FF00"/>
                          </a:highlight>
                          <a:latin typeface="Calibri" panose="020F0502020204030204" pitchFamily="34" charset="0"/>
                          <a:ea typeface="Times New Roman" panose="02020603050405020304" pitchFamily="18" charset="0"/>
                        </a:rPr>
                        <a:t>https://www.icgn.org/</a:t>
                      </a:r>
                      <a:endParaRPr lang="en-US" sz="1400" dirty="0">
                        <a:effectLst/>
                        <a:highlight>
                          <a:srgbClr val="00FF00"/>
                        </a:highligh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635702172"/>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https://betterfinance.eu/</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679787540"/>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https://www.efama.org/</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112558383"/>
                  </a:ext>
                </a:extLst>
              </a:tr>
              <a:tr h="171450">
                <a:tc>
                  <a:txBody>
                    <a:bodyPr/>
                    <a:lstStyle/>
                    <a:p>
                      <a:pPr marL="0" marR="0">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rPr>
                        <a:t>https://europeaninvestors.eu/</a:t>
                      </a:r>
                      <a:endParaRPr lang="en-US" sz="140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648218276"/>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https://www.afme.eu/</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201256959"/>
                  </a:ext>
                </a:extLst>
              </a:tr>
              <a:tr h="171450">
                <a:tc>
                  <a:txBody>
                    <a:bodyPr/>
                    <a:lstStyle/>
                    <a:p>
                      <a:pPr marL="0" marR="0">
                        <a:lnSpc>
                          <a:spcPct val="115000"/>
                        </a:lnSpc>
                        <a:spcBef>
                          <a:spcPts val="0"/>
                        </a:spcBef>
                        <a:spcAft>
                          <a:spcPts val="0"/>
                        </a:spcAft>
                      </a:pPr>
                      <a:r>
                        <a:rPr lang="en-US" sz="1400" dirty="0">
                          <a:solidFill>
                            <a:srgbClr val="000000"/>
                          </a:solidFill>
                          <a:effectLst/>
                          <a:highlight>
                            <a:srgbClr val="00FF00"/>
                          </a:highlight>
                          <a:latin typeface="Calibri" panose="020F0502020204030204" pitchFamily="34" charset="0"/>
                          <a:ea typeface="Times New Roman" panose="02020603050405020304" pitchFamily="18" charset="0"/>
                        </a:rPr>
                        <a:t>https://www.sifma.org/</a:t>
                      </a:r>
                      <a:endParaRPr lang="en-US" sz="1400" dirty="0">
                        <a:effectLst/>
                        <a:highlight>
                          <a:srgbClr val="00FF00"/>
                        </a:highligh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558574212"/>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http://www.efr.be/</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441354422"/>
                  </a:ext>
                </a:extLst>
              </a:tr>
            </a:tbl>
          </a:graphicData>
        </a:graphic>
      </p:graphicFrame>
      <p:graphicFrame>
        <p:nvGraphicFramePr>
          <p:cNvPr id="7" name="Table 6">
            <a:extLst>
              <a:ext uri="{FF2B5EF4-FFF2-40B4-BE49-F238E27FC236}">
                <a16:creationId xmlns:a16="http://schemas.microsoft.com/office/drawing/2014/main" id="{A4B4FD77-BC67-4DD3-BFCD-AAFC849193DB}"/>
              </a:ext>
            </a:extLst>
          </p:cNvPr>
          <p:cNvGraphicFramePr>
            <a:graphicFrameLocks noGrp="1"/>
          </p:cNvGraphicFramePr>
          <p:nvPr>
            <p:extLst>
              <p:ext uri="{D42A27DB-BD31-4B8C-83A1-F6EECF244321}">
                <p14:modId xmlns:p14="http://schemas.microsoft.com/office/powerpoint/2010/main" val="4217566675"/>
              </p:ext>
            </p:extLst>
          </p:nvPr>
        </p:nvGraphicFramePr>
        <p:xfrm>
          <a:off x="3545831" y="2393505"/>
          <a:ext cx="3856237" cy="3913132"/>
        </p:xfrm>
        <a:graphic>
          <a:graphicData uri="http://schemas.openxmlformats.org/drawingml/2006/table">
            <a:tbl>
              <a:tblPr firstRow="1" firstCol="1" bandRow="1"/>
              <a:tblGrid>
                <a:gridCol w="3856237">
                  <a:extLst>
                    <a:ext uri="{9D8B030D-6E8A-4147-A177-3AD203B41FA5}">
                      <a16:colId xmlns:a16="http://schemas.microsoft.com/office/drawing/2014/main" val="2173102835"/>
                    </a:ext>
                  </a:extLst>
                </a:gridCol>
              </a:tblGrid>
              <a:tr h="171450">
                <a:tc>
                  <a:txBody>
                    <a:bodyPr/>
                    <a:lstStyle/>
                    <a:p>
                      <a:pPr marL="0" marR="0">
                        <a:lnSpc>
                          <a:spcPct val="115000"/>
                        </a:lnSpc>
                        <a:spcBef>
                          <a:spcPts val="0"/>
                        </a:spcBef>
                        <a:spcAft>
                          <a:spcPts val="0"/>
                        </a:spcAft>
                      </a:pPr>
                      <a:r>
                        <a:rPr lang="en-US" sz="1400" b="1" dirty="0">
                          <a:effectLst/>
                          <a:latin typeface="Arial" panose="020B0604020202020204" pitchFamily="34" charset="0"/>
                          <a:ea typeface="Arial" panose="020B0604020202020204" pitchFamily="34" charset="0"/>
                        </a:rPr>
                        <a:t>Regulators and Government</a:t>
                      </a:r>
                    </a:p>
                  </a:txBody>
                  <a:tcPr marL="68580" marR="68580" marT="0" marB="0" anchor="b">
                    <a:lnL>
                      <a:noFill/>
                    </a:lnL>
                    <a:lnR>
                      <a:noFill/>
                    </a:lnR>
                    <a:lnT>
                      <a:noFill/>
                    </a:lnT>
                    <a:lnB>
                      <a:noFill/>
                    </a:lnB>
                  </a:tcPr>
                </a:tc>
                <a:extLst>
                  <a:ext uri="{0D108BD9-81ED-4DB2-BD59-A6C34878D82A}">
                    <a16:rowId xmlns:a16="http://schemas.microsoft.com/office/drawing/2014/main" val="2307558905"/>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https://www.ifiar.org/</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966962656"/>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https://www.frc.org.uk/</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4203978608"/>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https://pcaobus.org/</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813724473"/>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http://www.cpab-ccrc.ca/</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49002939"/>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http://www.h3c.org/accueil.htm</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213815046"/>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https://www.fsa.go.jp/en/index.html</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40079305"/>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https://www.irba.co.za/</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210701283"/>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a:t>
                      </a:r>
                      <a:r>
                        <a:rPr lang="en-US" sz="1400" u="none" kern="1200" dirty="0">
                          <a:solidFill>
                            <a:schemeClr val="tx1"/>
                          </a:solidFill>
                          <a:effectLst/>
                          <a:latin typeface="Calibri" panose="020F0502020204030204" pitchFamily="34" charset="0"/>
                          <a:ea typeface="Times New Roman" panose="02020603050405020304" pitchFamily="18" charset="0"/>
                          <a:cs typeface="+mn-cs"/>
                        </a:rPr>
                        <a:t>://asic.gov</a:t>
                      </a:r>
                      <a:r>
                        <a:rPr lang="en-US" sz="1400" u="none" dirty="0">
                          <a:solidFill>
                            <a:schemeClr val="tx1"/>
                          </a:solidFill>
                          <a:effectLst/>
                          <a:latin typeface="Calibri" panose="020F0502020204030204" pitchFamily="34" charset="0"/>
                          <a:ea typeface="Times New Roman" panose="02020603050405020304" pitchFamily="18" charset="0"/>
                        </a:rPr>
                        <a:t>.au/</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225830932"/>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https://www.bis.org/bcbs/</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572107100"/>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https://ec.europa.eu/commission/index_en</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863022484"/>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http://www.fsb.org/</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743859066"/>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https://www.iaisweb.org/home</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956970509"/>
                  </a:ext>
                </a:extLst>
              </a:tr>
              <a:tr h="171450">
                <a:tc>
                  <a:txBody>
                    <a:bodyPr/>
                    <a:lstStyle/>
                    <a:p>
                      <a:pPr marL="0" marR="0">
                        <a:lnSpc>
                          <a:spcPct val="115000"/>
                        </a:lnSpc>
                        <a:spcBef>
                          <a:spcPts val="0"/>
                        </a:spcBef>
                        <a:spcAft>
                          <a:spcPts val="0"/>
                        </a:spcAft>
                      </a:pPr>
                      <a:r>
                        <a:rPr lang="en-US" sz="1400" u="none" dirty="0">
                          <a:solidFill>
                            <a:schemeClr val="tx1"/>
                          </a:solidFill>
                          <a:effectLst/>
                          <a:highlight>
                            <a:srgbClr val="00FF00"/>
                          </a:highlight>
                          <a:latin typeface="Calibri" panose="020F0502020204030204" pitchFamily="34" charset="0"/>
                          <a:ea typeface="Times New Roman" panose="02020603050405020304" pitchFamily="18" charset="0"/>
                        </a:rPr>
                        <a:t>https://www.iosco.org/</a:t>
                      </a:r>
                      <a:endParaRPr lang="en-US" sz="1400" u="none" dirty="0">
                        <a:solidFill>
                          <a:schemeClr val="tx1"/>
                        </a:solidFill>
                        <a:effectLst/>
                        <a:highlight>
                          <a:srgbClr val="00FF00"/>
                        </a:highligh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649170838"/>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http://www.ipiob.org/</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089206145"/>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http://www.worldbank.org/</a:t>
                      </a:r>
                      <a:endParaRPr lang="en-US" sz="1400" u="none" dirty="0">
                        <a:solidFill>
                          <a:schemeClr val="tx1"/>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u="none" dirty="0">
                          <a:solidFill>
                            <a:schemeClr val="tx1"/>
                          </a:solidFill>
                          <a:effectLst/>
                          <a:highlight>
                            <a:srgbClr val="00FF00"/>
                          </a:highlight>
                          <a:latin typeface="Calibri" panose="020F0502020204030204" pitchFamily="34" charset="0"/>
                          <a:ea typeface="Times New Roman" panose="02020603050405020304" pitchFamily="18" charset="0"/>
                        </a:rPr>
                        <a:t>https://www.esma.europa.eu/</a:t>
                      </a:r>
                      <a:endParaRPr lang="en-US" sz="1400" u="none" dirty="0">
                        <a:solidFill>
                          <a:schemeClr val="tx1"/>
                        </a:solidFill>
                        <a:effectLst/>
                        <a:highlight>
                          <a:srgbClr val="00FF00"/>
                        </a:highligh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439963361"/>
                  </a:ext>
                </a:extLst>
              </a:tr>
            </a:tbl>
          </a:graphicData>
        </a:graphic>
      </p:graphicFrame>
      <p:graphicFrame>
        <p:nvGraphicFramePr>
          <p:cNvPr id="9" name="Table 8">
            <a:extLst>
              <a:ext uri="{FF2B5EF4-FFF2-40B4-BE49-F238E27FC236}">
                <a16:creationId xmlns:a16="http://schemas.microsoft.com/office/drawing/2014/main" id="{51F27235-D540-4D59-AC3D-02B78D7785CB}"/>
              </a:ext>
            </a:extLst>
          </p:cNvPr>
          <p:cNvGraphicFramePr>
            <a:graphicFrameLocks noGrp="1"/>
          </p:cNvGraphicFramePr>
          <p:nvPr>
            <p:extLst>
              <p:ext uri="{D42A27DB-BD31-4B8C-83A1-F6EECF244321}">
                <p14:modId xmlns:p14="http://schemas.microsoft.com/office/powerpoint/2010/main" val="3557980370"/>
              </p:ext>
            </p:extLst>
          </p:nvPr>
        </p:nvGraphicFramePr>
        <p:xfrm>
          <a:off x="7698402" y="2393505"/>
          <a:ext cx="4069925" cy="2551625"/>
        </p:xfrm>
        <a:graphic>
          <a:graphicData uri="http://schemas.openxmlformats.org/drawingml/2006/table">
            <a:tbl>
              <a:tblPr firstRow="1" firstCol="1" bandRow="1"/>
              <a:tblGrid>
                <a:gridCol w="4069925">
                  <a:extLst>
                    <a:ext uri="{9D8B030D-6E8A-4147-A177-3AD203B41FA5}">
                      <a16:colId xmlns:a16="http://schemas.microsoft.com/office/drawing/2014/main" val="3626992450"/>
                    </a:ext>
                  </a:extLst>
                </a:gridCol>
              </a:tblGrid>
              <a:tr h="171450">
                <a:tc>
                  <a:txBody>
                    <a:bodyPr/>
                    <a:lstStyle/>
                    <a:p>
                      <a:pPr marL="0" marR="0">
                        <a:lnSpc>
                          <a:spcPct val="115000"/>
                        </a:lnSpc>
                        <a:spcBef>
                          <a:spcPts val="0"/>
                        </a:spcBef>
                        <a:spcAft>
                          <a:spcPts val="0"/>
                        </a:spcAft>
                      </a:pPr>
                      <a:r>
                        <a:rPr lang="en-US" sz="1400" b="1" dirty="0">
                          <a:effectLst/>
                          <a:latin typeface="Arial" panose="020B0604020202020204" pitchFamily="34" charset="0"/>
                          <a:ea typeface="Arial" panose="020B0604020202020204" pitchFamily="34" charset="0"/>
                        </a:rPr>
                        <a:t>Professional Accountancy Organizations</a:t>
                      </a:r>
                    </a:p>
                  </a:txBody>
                  <a:tcPr marL="68580" marR="68580" marT="0" marB="0" anchor="b">
                    <a:lnL>
                      <a:noFill/>
                    </a:lnL>
                    <a:lnR>
                      <a:noFill/>
                    </a:lnR>
                    <a:lnT>
                      <a:noFill/>
                    </a:lnT>
                    <a:lnB>
                      <a:noFill/>
                    </a:lnB>
                  </a:tcPr>
                </a:tc>
                <a:extLst>
                  <a:ext uri="{0D108BD9-81ED-4DB2-BD59-A6C34878D82A}">
                    <a16:rowId xmlns:a16="http://schemas.microsoft.com/office/drawing/2014/main" val="84205085"/>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https://www.icaew.com/</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890277355"/>
                  </a:ext>
                </a:extLst>
              </a:tr>
              <a:tr h="171450">
                <a:tc>
                  <a:txBody>
                    <a:bodyPr/>
                    <a:lstStyle/>
                    <a:p>
                      <a:pPr marL="0" marR="0">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rPr>
                        <a:t>https://www.globalaccountingalliance.com/about</a:t>
                      </a:r>
                      <a:endParaRPr lang="en-US" sz="1400" dirty="0">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551572663"/>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https://www.accountancyeurope.eu/</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118222807"/>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https://www.accaglobal.com/gb/en.html</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310692571"/>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https://www.cimaglobal.com/</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515828197"/>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https://www.aicpa.org/</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029089552"/>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https://www.cpacanada.ca/</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199145625"/>
                  </a:ext>
                </a:extLst>
              </a:tr>
              <a:tr h="171450">
                <a:tc>
                  <a:txBody>
                    <a:bodyPr/>
                    <a:lstStyle/>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Times New Roman" panose="02020603050405020304" pitchFamily="18" charset="0"/>
                        </a:rPr>
                        <a:t>https://www.efaa.com/</a:t>
                      </a:r>
                      <a:endParaRPr lang="en-US" sz="1400" u="none" dirty="0">
                        <a:solidFill>
                          <a:schemeClr val="tx1"/>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Arial" panose="020B0604020202020204" pitchFamily="34" charset="0"/>
                          <a:cs typeface="Arial" panose="020B0604020202020204" pitchFamily="34" charset="0"/>
                        </a:rPr>
                        <a:t>https://www.cpaaustralia.com.au/</a:t>
                      </a:r>
                      <a:endParaRPr lang="en-US" sz="1100" u="none" dirty="0">
                        <a:solidFill>
                          <a:schemeClr val="tx1"/>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u="none" dirty="0">
                          <a:solidFill>
                            <a:schemeClr val="tx1"/>
                          </a:solidFill>
                          <a:effectLst/>
                          <a:latin typeface="Calibri" panose="020F0502020204030204" pitchFamily="34" charset="0"/>
                          <a:ea typeface="Arial" panose="020B0604020202020204" pitchFamily="34" charset="0"/>
                          <a:cs typeface="Arial" panose="020B0604020202020204" pitchFamily="34" charset="0"/>
                        </a:rPr>
                        <a:t>https://www.charteredaccountantsanz.com/</a:t>
                      </a:r>
                      <a:endParaRPr lang="en-US" sz="1400" u="none" dirty="0">
                        <a:solidFill>
                          <a:schemeClr val="tx1"/>
                        </a:solidFill>
                        <a:effectLst/>
                        <a:latin typeface="Arial" panose="020B0604020202020204" pitchFamily="34" charset="0"/>
                        <a:ea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945738598"/>
                  </a:ext>
                </a:extLst>
              </a:tr>
            </a:tbl>
          </a:graphicData>
        </a:graphic>
      </p:graphicFrame>
    </p:spTree>
    <p:extLst>
      <p:ext uri="{BB962C8B-B14F-4D97-AF65-F5344CB8AC3E}">
        <p14:creationId xmlns:p14="http://schemas.microsoft.com/office/powerpoint/2010/main" val="382170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FE2AF-F29C-40A4-B427-A85C170724C6}"/>
              </a:ext>
            </a:extLst>
          </p:cNvPr>
          <p:cNvSpPr>
            <a:spLocks noGrp="1"/>
          </p:cNvSpPr>
          <p:nvPr>
            <p:ph type="title"/>
          </p:nvPr>
        </p:nvSpPr>
        <p:spPr/>
        <p:txBody>
          <a:bodyPr/>
          <a:lstStyle/>
          <a:p>
            <a:r>
              <a:rPr lang="en-US" dirty="0"/>
              <a:t>Initial Selection of Websites</a:t>
            </a:r>
          </a:p>
        </p:txBody>
      </p:sp>
      <p:sp>
        <p:nvSpPr>
          <p:cNvPr id="3" name="Content Placeholder 2">
            <a:extLst>
              <a:ext uri="{FF2B5EF4-FFF2-40B4-BE49-F238E27FC236}">
                <a16:creationId xmlns:a16="http://schemas.microsoft.com/office/drawing/2014/main" id="{CF8CF665-4C20-45BB-B6AA-B4037CC81B1E}"/>
              </a:ext>
            </a:extLst>
          </p:cNvPr>
          <p:cNvSpPr>
            <a:spLocks noGrp="1"/>
          </p:cNvSpPr>
          <p:nvPr>
            <p:ph idx="1"/>
          </p:nvPr>
        </p:nvSpPr>
        <p:spPr/>
        <p:txBody>
          <a:bodyPr/>
          <a:lstStyle/>
          <a:p>
            <a:r>
              <a:rPr lang="en-US" b="1" dirty="0"/>
              <a:t>Investors and Users</a:t>
            </a:r>
          </a:p>
          <a:p>
            <a:pPr lvl="1"/>
            <a:r>
              <a:rPr lang="en-US" dirty="0"/>
              <a:t>The Investment Association (</a:t>
            </a:r>
            <a:r>
              <a:rPr lang="en-US" dirty="0">
                <a:hlinkClick r:id="rId3"/>
              </a:rPr>
              <a:t>www.theia.org</a:t>
            </a:r>
            <a:r>
              <a:rPr lang="en-US" dirty="0"/>
              <a:t>)</a:t>
            </a:r>
          </a:p>
          <a:p>
            <a:pPr lvl="1"/>
            <a:r>
              <a:rPr lang="en-US" dirty="0"/>
              <a:t>International Corporate Governance Network (</a:t>
            </a:r>
            <a:r>
              <a:rPr lang="en-US" dirty="0">
                <a:hlinkClick r:id="rId4"/>
              </a:rPr>
              <a:t>www.icgn.org</a:t>
            </a:r>
            <a:r>
              <a:rPr lang="en-US" dirty="0"/>
              <a:t>)</a:t>
            </a:r>
          </a:p>
          <a:p>
            <a:pPr lvl="1"/>
            <a:r>
              <a:rPr lang="en-US" dirty="0"/>
              <a:t>SIFMA (</a:t>
            </a:r>
            <a:r>
              <a:rPr lang="en-US" dirty="0">
                <a:hlinkClick r:id="rId5"/>
              </a:rPr>
              <a:t>www.sifma.org</a:t>
            </a:r>
            <a:r>
              <a:rPr lang="en-US" dirty="0"/>
              <a:t>)</a:t>
            </a:r>
          </a:p>
          <a:p>
            <a:pPr lvl="2"/>
            <a:r>
              <a:rPr lang="en-US" dirty="0"/>
              <a:t>“voice of [America’s] securities industry”</a:t>
            </a:r>
          </a:p>
          <a:p>
            <a:r>
              <a:rPr lang="en-US" b="1" dirty="0"/>
              <a:t>Regulators and Government</a:t>
            </a:r>
          </a:p>
          <a:p>
            <a:pPr lvl="1"/>
            <a:r>
              <a:rPr lang="en-US" dirty="0"/>
              <a:t>International Organization of Securities Commissions (</a:t>
            </a:r>
            <a:r>
              <a:rPr lang="en-US" dirty="0">
                <a:hlinkClick r:id="rId6"/>
              </a:rPr>
              <a:t>www.iosco.org</a:t>
            </a:r>
            <a:r>
              <a:rPr lang="en-US" dirty="0"/>
              <a:t>)</a:t>
            </a:r>
          </a:p>
          <a:p>
            <a:pPr lvl="1"/>
            <a:r>
              <a:rPr lang="en-US" dirty="0"/>
              <a:t>European Securities and Markets Authority (</a:t>
            </a:r>
            <a:r>
              <a:rPr lang="en-US" dirty="0">
                <a:hlinkClick r:id="rId7"/>
              </a:rPr>
              <a:t>www.esma.europa.eu</a:t>
            </a:r>
            <a:r>
              <a:rPr lang="en-US" dirty="0"/>
              <a:t>)</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97470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740D3-2D60-45DB-91C8-99199022E470}"/>
              </a:ext>
            </a:extLst>
          </p:cNvPr>
          <p:cNvSpPr>
            <a:spLocks noGrp="1"/>
          </p:cNvSpPr>
          <p:nvPr>
            <p:ph type="title"/>
          </p:nvPr>
        </p:nvSpPr>
        <p:spPr>
          <a:xfrm>
            <a:off x="676406" y="352599"/>
            <a:ext cx="10321447" cy="486645"/>
          </a:xfrm>
        </p:spPr>
        <p:txBody>
          <a:bodyPr>
            <a:normAutofit fontScale="90000"/>
          </a:bodyPr>
          <a:lstStyle/>
          <a:p>
            <a:r>
              <a:rPr lang="en-US" dirty="0"/>
              <a:t>Methodology</a:t>
            </a:r>
          </a:p>
        </p:txBody>
      </p:sp>
      <p:graphicFrame>
        <p:nvGraphicFramePr>
          <p:cNvPr id="4" name="Diagram 3">
            <a:extLst>
              <a:ext uri="{FF2B5EF4-FFF2-40B4-BE49-F238E27FC236}">
                <a16:creationId xmlns:a16="http://schemas.microsoft.com/office/drawing/2014/main" id="{72B84539-A9BF-44DE-96AB-5B74578EB4BE}"/>
              </a:ext>
            </a:extLst>
          </p:cNvPr>
          <p:cNvGraphicFramePr/>
          <p:nvPr>
            <p:extLst>
              <p:ext uri="{D42A27DB-BD31-4B8C-83A1-F6EECF244321}">
                <p14:modId xmlns:p14="http://schemas.microsoft.com/office/powerpoint/2010/main" val="1560985083"/>
              </p:ext>
            </p:extLst>
          </p:nvPr>
        </p:nvGraphicFramePr>
        <p:xfrm>
          <a:off x="325678" y="1121079"/>
          <a:ext cx="10496810" cy="55239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8934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372F-454B-4621-B6AE-EC61A72DAE2F}"/>
              </a:ext>
            </a:extLst>
          </p:cNvPr>
          <p:cNvSpPr>
            <a:spLocks noGrp="1"/>
          </p:cNvSpPr>
          <p:nvPr>
            <p:ph type="title"/>
          </p:nvPr>
        </p:nvSpPr>
        <p:spPr/>
        <p:txBody>
          <a:bodyPr/>
          <a:lstStyle/>
          <a:p>
            <a:r>
              <a:rPr lang="en-US" dirty="0"/>
              <a:t>Web Scraping Documents</a:t>
            </a:r>
          </a:p>
        </p:txBody>
      </p:sp>
      <p:sp>
        <p:nvSpPr>
          <p:cNvPr id="3" name="Content Placeholder 2">
            <a:extLst>
              <a:ext uri="{FF2B5EF4-FFF2-40B4-BE49-F238E27FC236}">
                <a16:creationId xmlns:a16="http://schemas.microsoft.com/office/drawing/2014/main" id="{5A15FEEA-BBD9-4B3C-8E51-88FA22E1C6F4}"/>
              </a:ext>
            </a:extLst>
          </p:cNvPr>
          <p:cNvSpPr>
            <a:spLocks noGrp="1"/>
          </p:cNvSpPr>
          <p:nvPr>
            <p:ph idx="1"/>
          </p:nvPr>
        </p:nvSpPr>
        <p:spPr>
          <a:xfrm>
            <a:off x="838201" y="1825625"/>
            <a:ext cx="5257800" cy="4667250"/>
          </a:xfrm>
        </p:spPr>
        <p:txBody>
          <a:bodyPr>
            <a:normAutofit fontScale="85000" lnSpcReduction="20000"/>
          </a:bodyPr>
          <a:lstStyle/>
          <a:p>
            <a:r>
              <a:rPr lang="en-US" b="1" dirty="0"/>
              <a:t>www.theia.org</a:t>
            </a:r>
          </a:p>
          <a:p>
            <a:pPr lvl="1"/>
            <a:r>
              <a:rPr lang="en-US" b="1" dirty="0"/>
              <a:t>Responses and Representations (207)</a:t>
            </a:r>
          </a:p>
          <a:p>
            <a:pPr lvl="1"/>
            <a:r>
              <a:rPr lang="en-US" b="1" dirty="0"/>
              <a:t>Press Releases (524)</a:t>
            </a:r>
          </a:p>
          <a:p>
            <a:r>
              <a:rPr lang="en-US" b="1" dirty="0"/>
              <a:t>www.icgn.org</a:t>
            </a:r>
          </a:p>
          <a:p>
            <a:pPr lvl="1"/>
            <a:r>
              <a:rPr lang="en-US" b="1" dirty="0"/>
              <a:t>Policy Letters (138)</a:t>
            </a:r>
          </a:p>
          <a:p>
            <a:pPr lvl="1"/>
            <a:r>
              <a:rPr lang="en-US" b="1" dirty="0"/>
              <a:t>Special Moments (22)</a:t>
            </a:r>
          </a:p>
          <a:p>
            <a:r>
              <a:rPr lang="en-US" b="1" dirty="0"/>
              <a:t>www.sifma.org</a:t>
            </a:r>
          </a:p>
          <a:p>
            <a:pPr lvl="1"/>
            <a:r>
              <a:rPr lang="en-US" b="1" dirty="0"/>
              <a:t>Comment Letters, White Papers, Amicus Briefs, </a:t>
            </a:r>
            <a:r>
              <a:rPr lang="en-US" b="1" dirty="0" err="1"/>
              <a:t>etc</a:t>
            </a:r>
            <a:r>
              <a:rPr lang="en-US" b="1" dirty="0"/>
              <a:t>…(965)</a:t>
            </a:r>
          </a:p>
          <a:p>
            <a:r>
              <a:rPr lang="en-US" b="1" dirty="0"/>
              <a:t>www.iosco.org</a:t>
            </a:r>
          </a:p>
          <a:p>
            <a:pPr lvl="1"/>
            <a:r>
              <a:rPr lang="en-US" b="1" dirty="0"/>
              <a:t>Public Reports (629)</a:t>
            </a:r>
          </a:p>
          <a:p>
            <a:pPr lvl="1"/>
            <a:r>
              <a:rPr lang="en-US" b="1" dirty="0"/>
              <a:t>Media Releases (534)</a:t>
            </a:r>
          </a:p>
          <a:p>
            <a:r>
              <a:rPr lang="en-US" b="1" dirty="0"/>
              <a:t>www.esma.europa.eu</a:t>
            </a:r>
          </a:p>
          <a:p>
            <a:pPr lvl="1"/>
            <a:r>
              <a:rPr lang="en-US" b="1" dirty="0"/>
              <a:t>Reports, Letters, Opinions, Speeches, Recommendations, </a:t>
            </a:r>
            <a:r>
              <a:rPr lang="en-US" b="1" dirty="0" err="1"/>
              <a:t>etc</a:t>
            </a:r>
            <a:r>
              <a:rPr lang="en-US" b="1" dirty="0"/>
              <a:t>… (4332)</a:t>
            </a:r>
          </a:p>
        </p:txBody>
      </p:sp>
      <p:sp>
        <p:nvSpPr>
          <p:cNvPr id="5" name="TextBox 4">
            <a:extLst>
              <a:ext uri="{FF2B5EF4-FFF2-40B4-BE49-F238E27FC236}">
                <a16:creationId xmlns:a16="http://schemas.microsoft.com/office/drawing/2014/main" id="{B67ACB43-EAB4-4BE1-BA29-4CE3635712EA}"/>
              </a:ext>
            </a:extLst>
          </p:cNvPr>
          <p:cNvSpPr txBox="1"/>
          <p:nvPr/>
        </p:nvSpPr>
        <p:spPr>
          <a:xfrm>
            <a:off x="6578056" y="2759432"/>
            <a:ext cx="5217162" cy="505075"/>
          </a:xfrm>
          <a:prstGeom prst="rect">
            <a:avLst/>
          </a:prstGeom>
          <a:noFill/>
        </p:spPr>
        <p:txBody>
          <a:bodyPr wrap="square" rtlCol="0">
            <a:spAutoFit/>
          </a:bodyPr>
          <a:lstStyle/>
          <a:p>
            <a:pPr lvl="1">
              <a:lnSpc>
                <a:spcPct val="70000"/>
              </a:lnSpc>
              <a:spcBef>
                <a:spcPts val="500"/>
              </a:spcBef>
            </a:pPr>
            <a:r>
              <a:rPr lang="en-US" sz="3600" b="1" dirty="0"/>
              <a:t>Total = 7251 documents</a:t>
            </a:r>
          </a:p>
        </p:txBody>
      </p:sp>
    </p:spTree>
    <p:extLst>
      <p:ext uri="{BB962C8B-B14F-4D97-AF65-F5344CB8AC3E}">
        <p14:creationId xmlns:p14="http://schemas.microsoft.com/office/powerpoint/2010/main" val="343912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utgers">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TotalTime>
  <Words>1509</Words>
  <Application>Microsoft Office PowerPoint</Application>
  <PresentationFormat>Widescreen</PresentationFormat>
  <Paragraphs>258</Paragraphs>
  <Slides>18</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Times New Roman</vt:lpstr>
      <vt:lpstr>Office Theme</vt:lpstr>
      <vt:lpstr>Rutgers</vt:lpstr>
      <vt:lpstr>The automatic identification of public interest in the fields of audit, assurance, and ethical standards</vt:lpstr>
      <vt:lpstr>Preview of Results</vt:lpstr>
      <vt:lpstr>Overview – Public Interest Oversight Board</vt:lpstr>
      <vt:lpstr>Improving PIOB Oversight</vt:lpstr>
      <vt:lpstr>Main Objective</vt:lpstr>
      <vt:lpstr>Internet Resources</vt:lpstr>
      <vt:lpstr>Initial Selection of Websites</vt:lpstr>
      <vt:lpstr>Methodology</vt:lpstr>
      <vt:lpstr>Web Scraping Documents</vt:lpstr>
      <vt:lpstr>Convert Documents to Plain Text</vt:lpstr>
      <vt:lpstr>Filter Documents</vt:lpstr>
      <vt:lpstr>Identify Topics in Relevant Documents</vt:lpstr>
      <vt:lpstr>Most Mentioned Topics</vt:lpstr>
      <vt:lpstr>Significant Topics for each Organization</vt:lpstr>
      <vt:lpstr>Manual Inspection of the Topics</vt:lpstr>
      <vt:lpstr>PowerPoint Presentation</vt:lpstr>
      <vt:lpstr>PowerPoint Presentation</vt:lpstr>
      <vt:lpstr>Conclusion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automatic identification of public interest in the fields of audit, assurance, and ethical standards</dc:title>
  <dc:creator>Kevin Moffitt</dc:creator>
  <cp:lastModifiedBy>Kevin Moffitt</cp:lastModifiedBy>
  <cp:revision>23</cp:revision>
  <dcterms:created xsi:type="dcterms:W3CDTF">2020-09-22T18:32:41Z</dcterms:created>
  <dcterms:modified xsi:type="dcterms:W3CDTF">2020-09-24T14:44:18Z</dcterms:modified>
</cp:coreProperties>
</file>